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4"/>
  </p:notesMasterIdLst>
  <p:sldIdLst>
    <p:sldId id="256" r:id="rId5"/>
    <p:sldId id="258" r:id="rId6"/>
    <p:sldId id="261" r:id="rId7"/>
    <p:sldId id="280" r:id="rId8"/>
    <p:sldId id="488" r:id="rId9"/>
    <p:sldId id="329" r:id="rId10"/>
    <p:sldId id="330" r:id="rId11"/>
    <p:sldId id="487" r:id="rId12"/>
    <p:sldId id="263" r:id="rId13"/>
    <p:sldId id="268" r:id="rId14"/>
    <p:sldId id="281" r:id="rId15"/>
    <p:sldId id="282" r:id="rId16"/>
    <p:sldId id="283" r:id="rId17"/>
    <p:sldId id="285" r:id="rId18"/>
    <p:sldId id="286" r:id="rId19"/>
    <p:sldId id="287" r:id="rId20"/>
    <p:sldId id="288" r:id="rId21"/>
    <p:sldId id="284" r:id="rId22"/>
    <p:sldId id="290" r:id="rId23"/>
    <p:sldId id="289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2" r:id="rId54"/>
    <p:sldId id="321" r:id="rId55"/>
    <p:sldId id="323" r:id="rId56"/>
    <p:sldId id="324" r:id="rId57"/>
    <p:sldId id="325" r:id="rId58"/>
    <p:sldId id="326" r:id="rId59"/>
    <p:sldId id="327" r:id="rId60"/>
    <p:sldId id="328" r:id="rId61"/>
    <p:sldId id="489" r:id="rId62"/>
    <p:sldId id="490" r:id="rId63"/>
    <p:sldId id="494" r:id="rId64"/>
    <p:sldId id="491" r:id="rId65"/>
    <p:sldId id="492" r:id="rId66"/>
    <p:sldId id="500" r:id="rId67"/>
    <p:sldId id="493" r:id="rId68"/>
    <p:sldId id="495" r:id="rId69"/>
    <p:sldId id="497" r:id="rId70"/>
    <p:sldId id="496" r:id="rId71"/>
    <p:sldId id="498" r:id="rId72"/>
    <p:sldId id="499" r:id="rId7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F3E"/>
    <a:srgbClr val="04385F"/>
    <a:srgbClr val="7C91A5"/>
    <a:srgbClr val="FC5C1F"/>
    <a:srgbClr val="74C5B6"/>
    <a:srgbClr val="A3CC4B"/>
    <a:srgbClr val="11836B"/>
    <a:srgbClr val="FD982B"/>
    <a:srgbClr val="1AA1D6"/>
    <a:srgbClr val="011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AA6A43-2FD6-724F-9A6E-F07CF63FA552}" v="293" dt="2020-01-06T16:29:16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1293"/>
  </p:normalViewPr>
  <p:slideViewPr>
    <p:cSldViewPr snapToGrid="0" snapToObjects="1">
      <p:cViewPr varScale="1">
        <p:scale>
          <a:sx n="143" d="100"/>
          <a:sy n="143" d="100"/>
        </p:scale>
        <p:origin x="200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D40D3-946F-2A4B-9397-B27A7CE70DC7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043B0-065B-9C43-B192-E653C0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7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5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16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1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59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5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0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92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76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2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16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3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07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50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5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23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1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97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88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2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7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4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Tier 1 = Items from </a:t>
            </a:r>
            <a:r>
              <a:rPr lang="en-US" dirty="0" err="1"/>
              <a:t>Hadoop.apache.com</a:t>
            </a:r>
            <a:r>
              <a:rPr lang="en-US" dirty="0"/>
              <a:t> plus oozie and </a:t>
            </a:r>
            <a:r>
              <a:rPr lang="en-US" dirty="0" err="1"/>
              <a:t>sqoop</a:t>
            </a:r>
            <a:r>
              <a:rPr lang="en-US" dirty="0"/>
              <a:t>.</a:t>
            </a:r>
          </a:p>
          <a:p>
            <a:r>
              <a:rPr lang="en-US" dirty="0"/>
              <a:t>Tier 2 has competing opens source offerings (Sentry from Cloudera, Ranger from Hortonworks) the merger will make life interesting…</a:t>
            </a:r>
          </a:p>
          <a:p>
            <a:r>
              <a:rPr lang="en-US" dirty="0" err="1"/>
              <a:t>Chukwa</a:t>
            </a:r>
            <a:r>
              <a:rPr lang="en-US" dirty="0"/>
              <a:t> – data collection system for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34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Rarely will you find a modern Hadoop install without Spark and Kafka, but you will find lots of standalone Spark, Kafka, and Spark &amp; Kafka.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0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no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CDF974-7B2F-8243-8AE5-5110BF3CCE95}"/>
              </a:ext>
            </a:extLst>
          </p:cNvPr>
          <p:cNvSpPr/>
          <p:nvPr userDrawn="1"/>
        </p:nvSpPr>
        <p:spPr>
          <a:xfrm>
            <a:off x="7013448" y="0"/>
            <a:ext cx="2118977" cy="181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6C96A266-C083-4E4C-B4A0-4761B9534CCB}"/>
              </a:ext>
            </a:extLst>
          </p:cNvPr>
          <p:cNvSpPr/>
          <p:nvPr userDrawn="1"/>
        </p:nvSpPr>
        <p:spPr>
          <a:xfrm flipH="1">
            <a:off x="0" y="3557564"/>
            <a:ext cx="9132425" cy="1597512"/>
          </a:xfrm>
          <a:custGeom>
            <a:avLst/>
            <a:gdLst>
              <a:gd name="connsiteX0" fmla="*/ 0 w 10451939"/>
              <a:gd name="connsiteY0" fmla="*/ 1585937 h 1585937"/>
              <a:gd name="connsiteX1" fmla="*/ 10451939 w 10451939"/>
              <a:gd name="connsiteY1" fmla="*/ 0 h 1585937"/>
              <a:gd name="connsiteX2" fmla="*/ 10451939 w 10451939"/>
              <a:gd name="connsiteY2" fmla="*/ 1585937 h 1585937"/>
              <a:gd name="connsiteX3" fmla="*/ 0 w 10451939"/>
              <a:gd name="connsiteY3" fmla="*/ 1585937 h 1585937"/>
              <a:gd name="connsiteX0" fmla="*/ 0 w 10451939"/>
              <a:gd name="connsiteY0" fmla="*/ 1585937 h 1585937"/>
              <a:gd name="connsiteX1" fmla="*/ 1319514 w 10451939"/>
              <a:gd name="connsiteY1" fmla="*/ 1396402 h 1585937"/>
              <a:gd name="connsiteX2" fmla="*/ 10451939 w 10451939"/>
              <a:gd name="connsiteY2" fmla="*/ 0 h 1585937"/>
              <a:gd name="connsiteX3" fmla="*/ 10451939 w 10451939"/>
              <a:gd name="connsiteY3" fmla="*/ 1585937 h 1585937"/>
              <a:gd name="connsiteX4" fmla="*/ 0 w 10451939"/>
              <a:gd name="connsiteY4" fmla="*/ 1585937 h 1585937"/>
              <a:gd name="connsiteX0" fmla="*/ 23149 w 9132425"/>
              <a:gd name="connsiteY0" fmla="*/ 1597512 h 1597512"/>
              <a:gd name="connsiteX1" fmla="*/ 0 w 9132425"/>
              <a:gd name="connsiteY1" fmla="*/ 1396402 h 1597512"/>
              <a:gd name="connsiteX2" fmla="*/ 9132425 w 9132425"/>
              <a:gd name="connsiteY2" fmla="*/ 0 h 1597512"/>
              <a:gd name="connsiteX3" fmla="*/ 9132425 w 9132425"/>
              <a:gd name="connsiteY3" fmla="*/ 1585937 h 1597512"/>
              <a:gd name="connsiteX4" fmla="*/ 23149 w 9132425"/>
              <a:gd name="connsiteY4" fmla="*/ 1597512 h 1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425" h="1597512">
                <a:moveTo>
                  <a:pt x="23149" y="1597512"/>
                </a:moveTo>
                <a:lnTo>
                  <a:pt x="0" y="1396402"/>
                </a:lnTo>
                <a:lnTo>
                  <a:pt x="9132425" y="0"/>
                </a:lnTo>
                <a:lnTo>
                  <a:pt x="9132425" y="1585937"/>
                </a:lnTo>
                <a:lnTo>
                  <a:pt x="23149" y="1597512"/>
                </a:lnTo>
                <a:close/>
              </a:path>
            </a:pathLst>
          </a:custGeom>
          <a:solidFill>
            <a:srgbClr val="7C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817891A5-72A4-BB43-83B8-24A0D56B2D8B}"/>
              </a:ext>
            </a:extLst>
          </p:cNvPr>
          <p:cNvSpPr/>
          <p:nvPr userDrawn="1"/>
        </p:nvSpPr>
        <p:spPr>
          <a:xfrm>
            <a:off x="-923" y="2759492"/>
            <a:ext cx="9144924" cy="2391484"/>
          </a:xfrm>
          <a:custGeom>
            <a:avLst/>
            <a:gdLst>
              <a:gd name="connsiteX0" fmla="*/ 0 w 11366339"/>
              <a:gd name="connsiteY0" fmla="*/ 2384009 h 2384009"/>
              <a:gd name="connsiteX1" fmla="*/ 11366339 w 11366339"/>
              <a:gd name="connsiteY1" fmla="*/ 0 h 2384009"/>
              <a:gd name="connsiteX2" fmla="*/ 11366339 w 11366339"/>
              <a:gd name="connsiteY2" fmla="*/ 2384009 h 2384009"/>
              <a:gd name="connsiteX3" fmla="*/ 0 w 11366339"/>
              <a:gd name="connsiteY3" fmla="*/ 2384009 h 2384009"/>
              <a:gd name="connsiteX0" fmla="*/ 0 w 11366339"/>
              <a:gd name="connsiteY0" fmla="*/ 2384009 h 2384009"/>
              <a:gd name="connsiteX1" fmla="*/ 2199190 w 11366339"/>
              <a:gd name="connsiteY1" fmla="*/ 1916681 h 2384009"/>
              <a:gd name="connsiteX2" fmla="*/ 11366339 w 11366339"/>
              <a:gd name="connsiteY2" fmla="*/ 0 h 2384009"/>
              <a:gd name="connsiteX3" fmla="*/ 11366339 w 11366339"/>
              <a:gd name="connsiteY3" fmla="*/ 2384009 h 2384009"/>
              <a:gd name="connsiteX4" fmla="*/ 0 w 11366339"/>
              <a:gd name="connsiteY4" fmla="*/ 2384009 h 2384009"/>
              <a:gd name="connsiteX0" fmla="*/ 0 w 9167149"/>
              <a:gd name="connsiteY0" fmla="*/ 2372434 h 2384009"/>
              <a:gd name="connsiteX1" fmla="*/ 0 w 9167149"/>
              <a:gd name="connsiteY1" fmla="*/ 1916681 h 2384009"/>
              <a:gd name="connsiteX2" fmla="*/ 9167149 w 9167149"/>
              <a:gd name="connsiteY2" fmla="*/ 0 h 2384009"/>
              <a:gd name="connsiteX3" fmla="*/ 9167149 w 9167149"/>
              <a:gd name="connsiteY3" fmla="*/ 2384009 h 2384009"/>
              <a:gd name="connsiteX4" fmla="*/ 0 w 9167149"/>
              <a:gd name="connsiteY4" fmla="*/ 2372434 h 2384009"/>
              <a:gd name="connsiteX0" fmla="*/ 0 w 9167149"/>
              <a:gd name="connsiteY0" fmla="*/ 2372434 h 2384009"/>
              <a:gd name="connsiteX1" fmla="*/ 16726 w 9167149"/>
              <a:gd name="connsiteY1" fmla="*/ 1922256 h 2384009"/>
              <a:gd name="connsiteX2" fmla="*/ 9167149 w 9167149"/>
              <a:gd name="connsiteY2" fmla="*/ 0 h 2384009"/>
              <a:gd name="connsiteX3" fmla="*/ 9167149 w 9167149"/>
              <a:gd name="connsiteY3" fmla="*/ 2384009 h 2384009"/>
              <a:gd name="connsiteX4" fmla="*/ 0 w 9167149"/>
              <a:gd name="connsiteY4" fmla="*/ 2372434 h 2384009"/>
              <a:gd name="connsiteX0" fmla="*/ 0 w 9154449"/>
              <a:gd name="connsiteY0" fmla="*/ 2391484 h 2391484"/>
              <a:gd name="connsiteX1" fmla="*/ 4026 w 9154449"/>
              <a:gd name="connsiteY1" fmla="*/ 1922256 h 2391484"/>
              <a:gd name="connsiteX2" fmla="*/ 9154449 w 9154449"/>
              <a:gd name="connsiteY2" fmla="*/ 0 h 2391484"/>
              <a:gd name="connsiteX3" fmla="*/ 9154449 w 9154449"/>
              <a:gd name="connsiteY3" fmla="*/ 2384009 h 2391484"/>
              <a:gd name="connsiteX4" fmla="*/ 0 w 9154449"/>
              <a:gd name="connsiteY4" fmla="*/ 2391484 h 2391484"/>
              <a:gd name="connsiteX0" fmla="*/ 5499 w 9150423"/>
              <a:gd name="connsiteY0" fmla="*/ 2391484 h 2391484"/>
              <a:gd name="connsiteX1" fmla="*/ 0 w 9150423"/>
              <a:gd name="connsiteY1" fmla="*/ 1922256 h 2391484"/>
              <a:gd name="connsiteX2" fmla="*/ 9150423 w 9150423"/>
              <a:gd name="connsiteY2" fmla="*/ 0 h 2391484"/>
              <a:gd name="connsiteX3" fmla="*/ 9150423 w 9150423"/>
              <a:gd name="connsiteY3" fmla="*/ 2384009 h 2391484"/>
              <a:gd name="connsiteX4" fmla="*/ 5499 w 9150423"/>
              <a:gd name="connsiteY4" fmla="*/ 2391484 h 2391484"/>
              <a:gd name="connsiteX0" fmla="*/ 0 w 9144924"/>
              <a:gd name="connsiteY0" fmla="*/ 2391484 h 2391484"/>
              <a:gd name="connsiteX1" fmla="*/ 851 w 9144924"/>
              <a:gd name="connsiteY1" fmla="*/ 1919081 h 2391484"/>
              <a:gd name="connsiteX2" fmla="*/ 9144924 w 9144924"/>
              <a:gd name="connsiteY2" fmla="*/ 0 h 2391484"/>
              <a:gd name="connsiteX3" fmla="*/ 9144924 w 9144924"/>
              <a:gd name="connsiteY3" fmla="*/ 2384009 h 2391484"/>
              <a:gd name="connsiteX4" fmla="*/ 0 w 9144924"/>
              <a:gd name="connsiteY4" fmla="*/ 2391484 h 239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924" h="2391484">
                <a:moveTo>
                  <a:pt x="0" y="2391484"/>
                </a:moveTo>
                <a:cubicBezTo>
                  <a:pt x="284" y="2234016"/>
                  <a:pt x="567" y="2076549"/>
                  <a:pt x="851" y="1919081"/>
                </a:cubicBezTo>
                <a:lnTo>
                  <a:pt x="9144924" y="0"/>
                </a:lnTo>
                <a:lnTo>
                  <a:pt x="9144924" y="2384009"/>
                </a:lnTo>
                <a:lnTo>
                  <a:pt x="0" y="2391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BE969BC9-7539-FD4C-B238-AB6F1BEF9660}"/>
              </a:ext>
            </a:extLst>
          </p:cNvPr>
          <p:cNvSpPr/>
          <p:nvPr userDrawn="1"/>
        </p:nvSpPr>
        <p:spPr>
          <a:xfrm flipH="1">
            <a:off x="11575" y="4030970"/>
            <a:ext cx="9133776" cy="1125231"/>
          </a:xfrm>
          <a:custGeom>
            <a:avLst/>
            <a:gdLst>
              <a:gd name="connsiteX0" fmla="*/ 0 w 12690786"/>
              <a:gd name="connsiteY0" fmla="*/ 1116832 h 1116832"/>
              <a:gd name="connsiteX1" fmla="*/ 7329437 w 12690786"/>
              <a:gd name="connsiteY1" fmla="*/ 0 h 1116832"/>
              <a:gd name="connsiteX2" fmla="*/ 12690786 w 12690786"/>
              <a:gd name="connsiteY2" fmla="*/ 1116832 h 1116832"/>
              <a:gd name="connsiteX3" fmla="*/ 0 w 12690786"/>
              <a:gd name="connsiteY3" fmla="*/ 1116832 h 1116832"/>
              <a:gd name="connsiteX0" fmla="*/ 0 w 12690786"/>
              <a:gd name="connsiteY0" fmla="*/ 1116832 h 1116832"/>
              <a:gd name="connsiteX1" fmla="*/ 7329437 w 12690786"/>
              <a:gd name="connsiteY1" fmla="*/ 0 h 1116832"/>
              <a:gd name="connsiteX2" fmla="*/ 10475087 w 12690786"/>
              <a:gd name="connsiteY2" fmla="*/ 649502 h 1116832"/>
              <a:gd name="connsiteX3" fmla="*/ 12690786 w 12690786"/>
              <a:gd name="connsiteY3" fmla="*/ 1116832 h 1116832"/>
              <a:gd name="connsiteX4" fmla="*/ 0 w 12690786"/>
              <a:gd name="connsiteY4" fmla="*/ 1116832 h 1116832"/>
              <a:gd name="connsiteX0" fmla="*/ 0 w 10480021"/>
              <a:gd name="connsiteY0" fmla="*/ 1116832 h 1116832"/>
              <a:gd name="connsiteX1" fmla="*/ 7329437 w 10480021"/>
              <a:gd name="connsiteY1" fmla="*/ 0 h 1116832"/>
              <a:gd name="connsiteX2" fmla="*/ 10475087 w 10480021"/>
              <a:gd name="connsiteY2" fmla="*/ 649502 h 1116832"/>
              <a:gd name="connsiteX3" fmla="*/ 10480021 w 10480021"/>
              <a:gd name="connsiteY3" fmla="*/ 1116832 h 1116832"/>
              <a:gd name="connsiteX4" fmla="*/ 0 w 10480021"/>
              <a:gd name="connsiteY4" fmla="*/ 1116832 h 1116832"/>
              <a:gd name="connsiteX0" fmla="*/ 0 w 10480021"/>
              <a:gd name="connsiteY0" fmla="*/ 1116832 h 1116832"/>
              <a:gd name="connsiteX1" fmla="*/ 1331087 w 10480021"/>
              <a:gd name="connsiteY1" fmla="*/ 927295 h 1116832"/>
              <a:gd name="connsiteX2" fmla="*/ 7329437 w 10480021"/>
              <a:gd name="connsiteY2" fmla="*/ 0 h 1116832"/>
              <a:gd name="connsiteX3" fmla="*/ 10475087 w 10480021"/>
              <a:gd name="connsiteY3" fmla="*/ 649502 h 1116832"/>
              <a:gd name="connsiteX4" fmla="*/ 10480021 w 10480021"/>
              <a:gd name="connsiteY4" fmla="*/ 1116832 h 1116832"/>
              <a:gd name="connsiteX5" fmla="*/ 0 w 10480021"/>
              <a:gd name="connsiteY5" fmla="*/ 1116832 h 1116832"/>
              <a:gd name="connsiteX0" fmla="*/ 0 w 9160507"/>
              <a:gd name="connsiteY0" fmla="*/ 1128406 h 1128406"/>
              <a:gd name="connsiteX1" fmla="*/ 11573 w 9160507"/>
              <a:gd name="connsiteY1" fmla="*/ 927295 h 1128406"/>
              <a:gd name="connsiteX2" fmla="*/ 6009923 w 9160507"/>
              <a:gd name="connsiteY2" fmla="*/ 0 h 1128406"/>
              <a:gd name="connsiteX3" fmla="*/ 9155573 w 9160507"/>
              <a:gd name="connsiteY3" fmla="*/ 649502 h 1128406"/>
              <a:gd name="connsiteX4" fmla="*/ 9160507 w 9160507"/>
              <a:gd name="connsiteY4" fmla="*/ 1116832 h 1128406"/>
              <a:gd name="connsiteX5" fmla="*/ 0 w 9160507"/>
              <a:gd name="connsiteY5" fmla="*/ 1128406 h 1128406"/>
              <a:gd name="connsiteX0" fmla="*/ 0 w 9160507"/>
              <a:gd name="connsiteY0" fmla="*/ 1128406 h 1128406"/>
              <a:gd name="connsiteX1" fmla="*/ 11573 w 9160507"/>
              <a:gd name="connsiteY1" fmla="*/ 927295 h 1128406"/>
              <a:gd name="connsiteX2" fmla="*/ 6067797 w 9160507"/>
              <a:gd name="connsiteY2" fmla="*/ 0 h 1128406"/>
              <a:gd name="connsiteX3" fmla="*/ 9155573 w 9160507"/>
              <a:gd name="connsiteY3" fmla="*/ 649502 h 1128406"/>
              <a:gd name="connsiteX4" fmla="*/ 9160507 w 9160507"/>
              <a:gd name="connsiteY4" fmla="*/ 1116832 h 1128406"/>
              <a:gd name="connsiteX5" fmla="*/ 0 w 9160507"/>
              <a:gd name="connsiteY5" fmla="*/ 1128406 h 1128406"/>
              <a:gd name="connsiteX0" fmla="*/ 23151 w 9183658"/>
              <a:gd name="connsiteY0" fmla="*/ 1128406 h 1128406"/>
              <a:gd name="connsiteX1" fmla="*/ 0 w 9183658"/>
              <a:gd name="connsiteY1" fmla="*/ 938870 h 1128406"/>
              <a:gd name="connsiteX2" fmla="*/ 6090948 w 9183658"/>
              <a:gd name="connsiteY2" fmla="*/ 0 h 1128406"/>
              <a:gd name="connsiteX3" fmla="*/ 9178724 w 9183658"/>
              <a:gd name="connsiteY3" fmla="*/ 649502 h 1128406"/>
              <a:gd name="connsiteX4" fmla="*/ 9183658 w 9183658"/>
              <a:gd name="connsiteY4" fmla="*/ 1116832 h 1128406"/>
              <a:gd name="connsiteX5" fmla="*/ 23151 w 9183658"/>
              <a:gd name="connsiteY5" fmla="*/ 1128406 h 1128406"/>
              <a:gd name="connsiteX0" fmla="*/ 23151 w 9183658"/>
              <a:gd name="connsiteY0" fmla="*/ 1128406 h 1128406"/>
              <a:gd name="connsiteX1" fmla="*/ 0 w 9183658"/>
              <a:gd name="connsiteY1" fmla="*/ 938870 h 1128406"/>
              <a:gd name="connsiteX2" fmla="*/ 6090948 w 9183658"/>
              <a:gd name="connsiteY2" fmla="*/ 0 h 1128406"/>
              <a:gd name="connsiteX3" fmla="*/ 9161997 w 9183658"/>
              <a:gd name="connsiteY3" fmla="*/ 649502 h 1128406"/>
              <a:gd name="connsiteX4" fmla="*/ 9183658 w 9183658"/>
              <a:gd name="connsiteY4" fmla="*/ 1116832 h 1128406"/>
              <a:gd name="connsiteX5" fmla="*/ 23151 w 9183658"/>
              <a:gd name="connsiteY5" fmla="*/ 1128406 h 1128406"/>
              <a:gd name="connsiteX0" fmla="*/ 23151 w 9166931"/>
              <a:gd name="connsiteY0" fmla="*/ 1128406 h 1128406"/>
              <a:gd name="connsiteX1" fmla="*/ 0 w 9166931"/>
              <a:gd name="connsiteY1" fmla="*/ 938870 h 1128406"/>
              <a:gd name="connsiteX2" fmla="*/ 6090948 w 9166931"/>
              <a:gd name="connsiteY2" fmla="*/ 0 h 1128406"/>
              <a:gd name="connsiteX3" fmla="*/ 9161997 w 9166931"/>
              <a:gd name="connsiteY3" fmla="*/ 649502 h 1128406"/>
              <a:gd name="connsiteX4" fmla="*/ 9166931 w 9166931"/>
              <a:gd name="connsiteY4" fmla="*/ 1122407 h 1128406"/>
              <a:gd name="connsiteX5" fmla="*/ 23151 w 9166931"/>
              <a:gd name="connsiteY5" fmla="*/ 1128406 h 1128406"/>
              <a:gd name="connsiteX0" fmla="*/ 23151 w 9166931"/>
              <a:gd name="connsiteY0" fmla="*/ 1122056 h 1122056"/>
              <a:gd name="connsiteX1" fmla="*/ 0 w 9166931"/>
              <a:gd name="connsiteY1" fmla="*/ 932520 h 1122056"/>
              <a:gd name="connsiteX2" fmla="*/ 6081423 w 9166931"/>
              <a:gd name="connsiteY2" fmla="*/ 0 h 1122056"/>
              <a:gd name="connsiteX3" fmla="*/ 9161997 w 9166931"/>
              <a:gd name="connsiteY3" fmla="*/ 643152 h 1122056"/>
              <a:gd name="connsiteX4" fmla="*/ 9166931 w 9166931"/>
              <a:gd name="connsiteY4" fmla="*/ 1116057 h 1122056"/>
              <a:gd name="connsiteX5" fmla="*/ 23151 w 9166931"/>
              <a:gd name="connsiteY5" fmla="*/ 1122056 h 1122056"/>
              <a:gd name="connsiteX0" fmla="*/ 23151 w 9166931"/>
              <a:gd name="connsiteY0" fmla="*/ 1118881 h 1118881"/>
              <a:gd name="connsiteX1" fmla="*/ 0 w 9166931"/>
              <a:gd name="connsiteY1" fmla="*/ 929345 h 1118881"/>
              <a:gd name="connsiteX2" fmla="*/ 6071898 w 9166931"/>
              <a:gd name="connsiteY2" fmla="*/ 0 h 1118881"/>
              <a:gd name="connsiteX3" fmla="*/ 9161997 w 9166931"/>
              <a:gd name="connsiteY3" fmla="*/ 639977 h 1118881"/>
              <a:gd name="connsiteX4" fmla="*/ 9166931 w 9166931"/>
              <a:gd name="connsiteY4" fmla="*/ 1112882 h 1118881"/>
              <a:gd name="connsiteX5" fmla="*/ 23151 w 9166931"/>
              <a:gd name="connsiteY5" fmla="*/ 1118881 h 1118881"/>
              <a:gd name="connsiteX0" fmla="*/ 10451 w 9154231"/>
              <a:gd name="connsiteY0" fmla="*/ 1118881 h 1118881"/>
              <a:gd name="connsiteX1" fmla="*/ 0 w 9154231"/>
              <a:gd name="connsiteY1" fmla="*/ 929345 h 1118881"/>
              <a:gd name="connsiteX2" fmla="*/ 6059198 w 9154231"/>
              <a:gd name="connsiteY2" fmla="*/ 0 h 1118881"/>
              <a:gd name="connsiteX3" fmla="*/ 9149297 w 9154231"/>
              <a:gd name="connsiteY3" fmla="*/ 639977 h 1118881"/>
              <a:gd name="connsiteX4" fmla="*/ 9154231 w 9154231"/>
              <a:gd name="connsiteY4" fmla="*/ 1112882 h 1118881"/>
              <a:gd name="connsiteX5" fmla="*/ 10451 w 9154231"/>
              <a:gd name="connsiteY5" fmla="*/ 1118881 h 1118881"/>
              <a:gd name="connsiteX0" fmla="*/ 926 w 9154231"/>
              <a:gd name="connsiteY0" fmla="*/ 1118881 h 1118881"/>
              <a:gd name="connsiteX1" fmla="*/ 0 w 9154231"/>
              <a:gd name="connsiteY1" fmla="*/ 929345 h 1118881"/>
              <a:gd name="connsiteX2" fmla="*/ 6059198 w 9154231"/>
              <a:gd name="connsiteY2" fmla="*/ 0 h 1118881"/>
              <a:gd name="connsiteX3" fmla="*/ 9149297 w 9154231"/>
              <a:gd name="connsiteY3" fmla="*/ 639977 h 1118881"/>
              <a:gd name="connsiteX4" fmla="*/ 9154231 w 9154231"/>
              <a:gd name="connsiteY4" fmla="*/ 1112882 h 1118881"/>
              <a:gd name="connsiteX5" fmla="*/ 926 w 9154231"/>
              <a:gd name="connsiteY5" fmla="*/ 1118881 h 1118881"/>
              <a:gd name="connsiteX0" fmla="*/ 926 w 9149308"/>
              <a:gd name="connsiteY0" fmla="*/ 1118881 h 1118881"/>
              <a:gd name="connsiteX1" fmla="*/ 0 w 9149308"/>
              <a:gd name="connsiteY1" fmla="*/ 929345 h 1118881"/>
              <a:gd name="connsiteX2" fmla="*/ 6059198 w 9149308"/>
              <a:gd name="connsiteY2" fmla="*/ 0 h 1118881"/>
              <a:gd name="connsiteX3" fmla="*/ 9149297 w 9149308"/>
              <a:gd name="connsiteY3" fmla="*/ 639977 h 1118881"/>
              <a:gd name="connsiteX4" fmla="*/ 8970081 w 9149308"/>
              <a:gd name="connsiteY4" fmla="*/ 973182 h 1118881"/>
              <a:gd name="connsiteX5" fmla="*/ 926 w 9149308"/>
              <a:gd name="connsiteY5" fmla="*/ 1118881 h 1118881"/>
              <a:gd name="connsiteX0" fmla="*/ 926 w 9149524"/>
              <a:gd name="connsiteY0" fmla="*/ 1118881 h 1118881"/>
              <a:gd name="connsiteX1" fmla="*/ 0 w 9149524"/>
              <a:gd name="connsiteY1" fmla="*/ 929345 h 1118881"/>
              <a:gd name="connsiteX2" fmla="*/ 6059198 w 9149524"/>
              <a:gd name="connsiteY2" fmla="*/ 0 h 1118881"/>
              <a:gd name="connsiteX3" fmla="*/ 9149297 w 9149524"/>
              <a:gd name="connsiteY3" fmla="*/ 639977 h 1118881"/>
              <a:gd name="connsiteX4" fmla="*/ 9144706 w 9149524"/>
              <a:gd name="connsiteY4" fmla="*/ 1106532 h 1118881"/>
              <a:gd name="connsiteX5" fmla="*/ 926 w 9149524"/>
              <a:gd name="connsiteY5" fmla="*/ 1118881 h 1118881"/>
              <a:gd name="connsiteX0" fmla="*/ 926 w 9146476"/>
              <a:gd name="connsiteY0" fmla="*/ 1118881 h 1118881"/>
              <a:gd name="connsiteX1" fmla="*/ 0 w 9146476"/>
              <a:gd name="connsiteY1" fmla="*/ 929345 h 1118881"/>
              <a:gd name="connsiteX2" fmla="*/ 6059198 w 9146476"/>
              <a:gd name="connsiteY2" fmla="*/ 0 h 1118881"/>
              <a:gd name="connsiteX3" fmla="*/ 9146122 w 9146476"/>
              <a:gd name="connsiteY3" fmla="*/ 639977 h 1118881"/>
              <a:gd name="connsiteX4" fmla="*/ 9144706 w 9146476"/>
              <a:gd name="connsiteY4" fmla="*/ 1106532 h 1118881"/>
              <a:gd name="connsiteX5" fmla="*/ 926 w 9146476"/>
              <a:gd name="connsiteY5" fmla="*/ 1118881 h 1118881"/>
              <a:gd name="connsiteX0" fmla="*/ 926 w 9146135"/>
              <a:gd name="connsiteY0" fmla="*/ 1118881 h 1118881"/>
              <a:gd name="connsiteX1" fmla="*/ 0 w 9146135"/>
              <a:gd name="connsiteY1" fmla="*/ 929345 h 1118881"/>
              <a:gd name="connsiteX2" fmla="*/ 6059198 w 9146135"/>
              <a:gd name="connsiteY2" fmla="*/ 0 h 1118881"/>
              <a:gd name="connsiteX3" fmla="*/ 9146122 w 9146135"/>
              <a:gd name="connsiteY3" fmla="*/ 639977 h 1118881"/>
              <a:gd name="connsiteX4" fmla="*/ 8998656 w 9146135"/>
              <a:gd name="connsiteY4" fmla="*/ 1106532 h 1118881"/>
              <a:gd name="connsiteX5" fmla="*/ 926 w 9146135"/>
              <a:gd name="connsiteY5" fmla="*/ 1118881 h 1118881"/>
              <a:gd name="connsiteX0" fmla="*/ 926 w 9142960"/>
              <a:gd name="connsiteY0" fmla="*/ 1118881 h 1118881"/>
              <a:gd name="connsiteX1" fmla="*/ 0 w 9142960"/>
              <a:gd name="connsiteY1" fmla="*/ 929345 h 1118881"/>
              <a:gd name="connsiteX2" fmla="*/ 6059198 w 9142960"/>
              <a:gd name="connsiteY2" fmla="*/ 0 h 1118881"/>
              <a:gd name="connsiteX3" fmla="*/ 9142947 w 9142960"/>
              <a:gd name="connsiteY3" fmla="*/ 639977 h 1118881"/>
              <a:gd name="connsiteX4" fmla="*/ 8998656 w 9142960"/>
              <a:gd name="connsiteY4" fmla="*/ 1106532 h 1118881"/>
              <a:gd name="connsiteX5" fmla="*/ 926 w 9142960"/>
              <a:gd name="connsiteY5" fmla="*/ 1118881 h 1118881"/>
              <a:gd name="connsiteX0" fmla="*/ 926 w 9143301"/>
              <a:gd name="connsiteY0" fmla="*/ 1118881 h 1118881"/>
              <a:gd name="connsiteX1" fmla="*/ 0 w 9143301"/>
              <a:gd name="connsiteY1" fmla="*/ 929345 h 1118881"/>
              <a:gd name="connsiteX2" fmla="*/ 6059198 w 9143301"/>
              <a:gd name="connsiteY2" fmla="*/ 0 h 1118881"/>
              <a:gd name="connsiteX3" fmla="*/ 9142947 w 9143301"/>
              <a:gd name="connsiteY3" fmla="*/ 639977 h 1118881"/>
              <a:gd name="connsiteX4" fmla="*/ 9141531 w 9143301"/>
              <a:gd name="connsiteY4" fmla="*/ 1112882 h 1118881"/>
              <a:gd name="connsiteX5" fmla="*/ 926 w 9143301"/>
              <a:gd name="connsiteY5" fmla="*/ 1118881 h 1118881"/>
              <a:gd name="connsiteX0" fmla="*/ 926 w 9143301"/>
              <a:gd name="connsiteY0" fmla="*/ 1122056 h 1122056"/>
              <a:gd name="connsiteX1" fmla="*/ 0 w 9143301"/>
              <a:gd name="connsiteY1" fmla="*/ 932520 h 1122056"/>
              <a:gd name="connsiteX2" fmla="*/ 6052848 w 9143301"/>
              <a:gd name="connsiteY2" fmla="*/ 0 h 1122056"/>
              <a:gd name="connsiteX3" fmla="*/ 9142947 w 9143301"/>
              <a:gd name="connsiteY3" fmla="*/ 643152 h 1122056"/>
              <a:gd name="connsiteX4" fmla="*/ 9141531 w 9143301"/>
              <a:gd name="connsiteY4" fmla="*/ 1116057 h 1122056"/>
              <a:gd name="connsiteX5" fmla="*/ 926 w 9143301"/>
              <a:gd name="connsiteY5" fmla="*/ 1122056 h 1122056"/>
              <a:gd name="connsiteX0" fmla="*/ 926 w 9143301"/>
              <a:gd name="connsiteY0" fmla="*/ 1118881 h 1118881"/>
              <a:gd name="connsiteX1" fmla="*/ 0 w 9143301"/>
              <a:gd name="connsiteY1" fmla="*/ 929345 h 1118881"/>
              <a:gd name="connsiteX2" fmla="*/ 6056023 w 9143301"/>
              <a:gd name="connsiteY2" fmla="*/ 0 h 1118881"/>
              <a:gd name="connsiteX3" fmla="*/ 9142947 w 9143301"/>
              <a:gd name="connsiteY3" fmla="*/ 639977 h 1118881"/>
              <a:gd name="connsiteX4" fmla="*/ 9141531 w 9143301"/>
              <a:gd name="connsiteY4" fmla="*/ 1112882 h 1118881"/>
              <a:gd name="connsiteX5" fmla="*/ 926 w 9143301"/>
              <a:gd name="connsiteY5" fmla="*/ 1118881 h 1118881"/>
              <a:gd name="connsiteX0" fmla="*/ 926 w 9143301"/>
              <a:gd name="connsiteY0" fmla="*/ 1122056 h 1122056"/>
              <a:gd name="connsiteX1" fmla="*/ 0 w 9143301"/>
              <a:gd name="connsiteY1" fmla="*/ 932520 h 1122056"/>
              <a:gd name="connsiteX2" fmla="*/ 6065548 w 9143301"/>
              <a:gd name="connsiteY2" fmla="*/ 0 h 1122056"/>
              <a:gd name="connsiteX3" fmla="*/ 9142947 w 9143301"/>
              <a:gd name="connsiteY3" fmla="*/ 643152 h 1122056"/>
              <a:gd name="connsiteX4" fmla="*/ 9141531 w 9143301"/>
              <a:gd name="connsiteY4" fmla="*/ 1116057 h 1122056"/>
              <a:gd name="connsiteX5" fmla="*/ 926 w 9143301"/>
              <a:gd name="connsiteY5" fmla="*/ 1122056 h 1122056"/>
              <a:gd name="connsiteX0" fmla="*/ 7276 w 9143301"/>
              <a:gd name="connsiteY0" fmla="*/ 1125231 h 1125231"/>
              <a:gd name="connsiteX1" fmla="*/ 0 w 9143301"/>
              <a:gd name="connsiteY1" fmla="*/ 932520 h 1125231"/>
              <a:gd name="connsiteX2" fmla="*/ 6065548 w 9143301"/>
              <a:gd name="connsiteY2" fmla="*/ 0 h 1125231"/>
              <a:gd name="connsiteX3" fmla="*/ 9142947 w 9143301"/>
              <a:gd name="connsiteY3" fmla="*/ 643152 h 1125231"/>
              <a:gd name="connsiteX4" fmla="*/ 9141531 w 9143301"/>
              <a:gd name="connsiteY4" fmla="*/ 1116057 h 1125231"/>
              <a:gd name="connsiteX5" fmla="*/ 7276 w 9143301"/>
              <a:gd name="connsiteY5" fmla="*/ 1125231 h 1125231"/>
              <a:gd name="connsiteX0" fmla="*/ 24 w 9136049"/>
              <a:gd name="connsiteY0" fmla="*/ 1125231 h 1125231"/>
              <a:gd name="connsiteX1" fmla="*/ 2273 w 9136049"/>
              <a:gd name="connsiteY1" fmla="*/ 932520 h 1125231"/>
              <a:gd name="connsiteX2" fmla="*/ 6058296 w 9136049"/>
              <a:gd name="connsiteY2" fmla="*/ 0 h 1125231"/>
              <a:gd name="connsiteX3" fmla="*/ 9135695 w 9136049"/>
              <a:gd name="connsiteY3" fmla="*/ 643152 h 1125231"/>
              <a:gd name="connsiteX4" fmla="*/ 9134279 w 9136049"/>
              <a:gd name="connsiteY4" fmla="*/ 1116057 h 1125231"/>
              <a:gd name="connsiteX5" fmla="*/ 24 w 9136049"/>
              <a:gd name="connsiteY5" fmla="*/ 1125231 h 1125231"/>
              <a:gd name="connsiteX0" fmla="*/ 926 w 9133776"/>
              <a:gd name="connsiteY0" fmla="*/ 1125231 h 1125231"/>
              <a:gd name="connsiteX1" fmla="*/ 0 w 9133776"/>
              <a:gd name="connsiteY1" fmla="*/ 932520 h 1125231"/>
              <a:gd name="connsiteX2" fmla="*/ 6056023 w 9133776"/>
              <a:gd name="connsiteY2" fmla="*/ 0 h 1125231"/>
              <a:gd name="connsiteX3" fmla="*/ 9133422 w 9133776"/>
              <a:gd name="connsiteY3" fmla="*/ 643152 h 1125231"/>
              <a:gd name="connsiteX4" fmla="*/ 9132006 w 9133776"/>
              <a:gd name="connsiteY4" fmla="*/ 1116057 h 1125231"/>
              <a:gd name="connsiteX5" fmla="*/ 926 w 9133776"/>
              <a:gd name="connsiteY5" fmla="*/ 1125231 h 112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33776" h="1125231">
                <a:moveTo>
                  <a:pt x="926" y="1125231"/>
                </a:moveTo>
                <a:cubicBezTo>
                  <a:pt x="617" y="1062052"/>
                  <a:pt x="309" y="995699"/>
                  <a:pt x="0" y="932520"/>
                </a:cubicBezTo>
                <a:lnTo>
                  <a:pt x="6056023" y="0"/>
                </a:lnTo>
                <a:lnTo>
                  <a:pt x="9133422" y="643152"/>
                </a:lnTo>
                <a:cubicBezTo>
                  <a:pt x="9135067" y="798929"/>
                  <a:pt x="9130361" y="960280"/>
                  <a:pt x="9132006" y="1116057"/>
                </a:cubicBezTo>
                <a:lnTo>
                  <a:pt x="926" y="1125231"/>
                </a:lnTo>
                <a:close/>
              </a:path>
            </a:pathLst>
          </a:custGeom>
          <a:solidFill>
            <a:srgbClr val="02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DD23D-B7B2-C54D-99F8-28018F89C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070" y="1284790"/>
            <a:ext cx="4709160" cy="136554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3C10E-8F0D-814F-B8B2-A9D2BAA67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070" y="2759491"/>
            <a:ext cx="4709160" cy="46910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64EE10-1C97-8F45-9896-4BCB77F23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5446" y="297874"/>
            <a:ext cx="1707662" cy="13707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48679-DDE2-F049-AA54-B078C2924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0A7DD73-A405-9B4A-BCCA-5F23E5071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2020 g2o, LLC; Presentation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70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541782"/>
            <a:ext cx="8360823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8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14A15AF-73E9-3644-9DFC-25E497812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7EDFD-21CB-D443-AF82-1B82F4B35F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4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8819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4939747-55B3-7B4C-97EB-25500CC35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BC3955-4418-2543-B64A-B4F108F263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00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106183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097205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78782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F822652-1BA9-5941-843D-487592F5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F4B04-F7C2-2C42-A969-A337C17A67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3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0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D57C46-3E6B-5642-8FFA-12CAD82A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1738CA-E52A-F147-A28C-2D126C632E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4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3FA42-D3D4-CB45-A689-0EB61AB0F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E42DB8-4E1E-6942-A334-6B2E0AEA5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9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6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5854EB7-25CC-EB44-BAF6-7C01EAC86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33628C-9763-164A-9503-C88B7509A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28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149FC1-5A95-2742-ACF1-5FBD340BD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44075-214B-C74E-8417-2E5D343CF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41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(dark) - Navy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le 18">
            <a:extLst>
              <a:ext uri="{FF2B5EF4-FFF2-40B4-BE49-F238E27FC236}">
                <a16:creationId xmlns:a16="http://schemas.microsoft.com/office/drawing/2014/main" id="{687B9F1F-4B9B-424B-B224-2275EA8A8607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02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8640"/>
            <a:ext cx="5256610" cy="459485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F2910F-997E-DB48-AAEE-1CF7F662A1B4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6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C59B0A-2EAE-5F4E-BFC5-3BCFAAC34C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5191" y="-578"/>
            <a:ext cx="924560" cy="710169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D783EF9B-BC89-D646-9140-7FEFD2D6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8640"/>
            <a:ext cx="3152299" cy="719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46BC77-44BC-2741-9135-56FD90052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4F7573-399F-DB4C-8552-37A27C9765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09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9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FC5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4BBF650-D460-974D-97B5-CBA6A21B1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E16FB20-F41C-8542-AFC1-E34092B6F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5458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8677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1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F54CBF5-336E-B449-958E-1BDE44535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3814092-7C44-3745-998F-BDBA54C20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30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6">
            <a:extLst>
              <a:ext uri="{FF2B5EF4-FFF2-40B4-BE49-F238E27FC236}">
                <a16:creationId xmlns:a16="http://schemas.microsoft.com/office/drawing/2014/main" id="{8664FF2C-9EA7-CE4D-933F-8062334D8F35}"/>
              </a:ext>
            </a:extLst>
          </p:cNvPr>
          <p:cNvSpPr/>
          <p:nvPr userDrawn="1"/>
        </p:nvSpPr>
        <p:spPr>
          <a:xfrm flipH="1">
            <a:off x="0" y="3557564"/>
            <a:ext cx="9132425" cy="1597512"/>
          </a:xfrm>
          <a:custGeom>
            <a:avLst/>
            <a:gdLst>
              <a:gd name="connsiteX0" fmla="*/ 0 w 10451939"/>
              <a:gd name="connsiteY0" fmla="*/ 1585937 h 1585937"/>
              <a:gd name="connsiteX1" fmla="*/ 10451939 w 10451939"/>
              <a:gd name="connsiteY1" fmla="*/ 0 h 1585937"/>
              <a:gd name="connsiteX2" fmla="*/ 10451939 w 10451939"/>
              <a:gd name="connsiteY2" fmla="*/ 1585937 h 1585937"/>
              <a:gd name="connsiteX3" fmla="*/ 0 w 10451939"/>
              <a:gd name="connsiteY3" fmla="*/ 1585937 h 1585937"/>
              <a:gd name="connsiteX0" fmla="*/ 0 w 10451939"/>
              <a:gd name="connsiteY0" fmla="*/ 1585937 h 1585937"/>
              <a:gd name="connsiteX1" fmla="*/ 1319514 w 10451939"/>
              <a:gd name="connsiteY1" fmla="*/ 1396402 h 1585937"/>
              <a:gd name="connsiteX2" fmla="*/ 10451939 w 10451939"/>
              <a:gd name="connsiteY2" fmla="*/ 0 h 1585937"/>
              <a:gd name="connsiteX3" fmla="*/ 10451939 w 10451939"/>
              <a:gd name="connsiteY3" fmla="*/ 1585937 h 1585937"/>
              <a:gd name="connsiteX4" fmla="*/ 0 w 10451939"/>
              <a:gd name="connsiteY4" fmla="*/ 1585937 h 1585937"/>
              <a:gd name="connsiteX0" fmla="*/ 23149 w 9132425"/>
              <a:gd name="connsiteY0" fmla="*/ 1597512 h 1597512"/>
              <a:gd name="connsiteX1" fmla="*/ 0 w 9132425"/>
              <a:gd name="connsiteY1" fmla="*/ 1396402 h 1597512"/>
              <a:gd name="connsiteX2" fmla="*/ 9132425 w 9132425"/>
              <a:gd name="connsiteY2" fmla="*/ 0 h 1597512"/>
              <a:gd name="connsiteX3" fmla="*/ 9132425 w 9132425"/>
              <a:gd name="connsiteY3" fmla="*/ 1585937 h 1597512"/>
              <a:gd name="connsiteX4" fmla="*/ 23149 w 9132425"/>
              <a:gd name="connsiteY4" fmla="*/ 1597512 h 1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425" h="1597512">
                <a:moveTo>
                  <a:pt x="23149" y="1597512"/>
                </a:moveTo>
                <a:lnTo>
                  <a:pt x="0" y="1396402"/>
                </a:lnTo>
                <a:lnTo>
                  <a:pt x="9132425" y="0"/>
                </a:lnTo>
                <a:lnTo>
                  <a:pt x="9132425" y="1585937"/>
                </a:lnTo>
                <a:lnTo>
                  <a:pt x="23149" y="1597512"/>
                </a:lnTo>
                <a:close/>
              </a:path>
            </a:pathLst>
          </a:custGeom>
          <a:solidFill>
            <a:srgbClr val="7C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7">
            <a:extLst>
              <a:ext uri="{FF2B5EF4-FFF2-40B4-BE49-F238E27FC236}">
                <a16:creationId xmlns:a16="http://schemas.microsoft.com/office/drawing/2014/main" id="{E8BA3AE8-F058-FF49-A2CE-7CB5AF5183FA}"/>
              </a:ext>
            </a:extLst>
          </p:cNvPr>
          <p:cNvSpPr/>
          <p:nvPr userDrawn="1"/>
        </p:nvSpPr>
        <p:spPr>
          <a:xfrm>
            <a:off x="-923" y="2759492"/>
            <a:ext cx="9144924" cy="2391484"/>
          </a:xfrm>
          <a:custGeom>
            <a:avLst/>
            <a:gdLst>
              <a:gd name="connsiteX0" fmla="*/ 0 w 11366339"/>
              <a:gd name="connsiteY0" fmla="*/ 2384009 h 2384009"/>
              <a:gd name="connsiteX1" fmla="*/ 11366339 w 11366339"/>
              <a:gd name="connsiteY1" fmla="*/ 0 h 2384009"/>
              <a:gd name="connsiteX2" fmla="*/ 11366339 w 11366339"/>
              <a:gd name="connsiteY2" fmla="*/ 2384009 h 2384009"/>
              <a:gd name="connsiteX3" fmla="*/ 0 w 11366339"/>
              <a:gd name="connsiteY3" fmla="*/ 2384009 h 2384009"/>
              <a:gd name="connsiteX0" fmla="*/ 0 w 11366339"/>
              <a:gd name="connsiteY0" fmla="*/ 2384009 h 2384009"/>
              <a:gd name="connsiteX1" fmla="*/ 2199190 w 11366339"/>
              <a:gd name="connsiteY1" fmla="*/ 1916681 h 2384009"/>
              <a:gd name="connsiteX2" fmla="*/ 11366339 w 11366339"/>
              <a:gd name="connsiteY2" fmla="*/ 0 h 2384009"/>
              <a:gd name="connsiteX3" fmla="*/ 11366339 w 11366339"/>
              <a:gd name="connsiteY3" fmla="*/ 2384009 h 2384009"/>
              <a:gd name="connsiteX4" fmla="*/ 0 w 11366339"/>
              <a:gd name="connsiteY4" fmla="*/ 2384009 h 2384009"/>
              <a:gd name="connsiteX0" fmla="*/ 0 w 9167149"/>
              <a:gd name="connsiteY0" fmla="*/ 2372434 h 2384009"/>
              <a:gd name="connsiteX1" fmla="*/ 0 w 9167149"/>
              <a:gd name="connsiteY1" fmla="*/ 1916681 h 2384009"/>
              <a:gd name="connsiteX2" fmla="*/ 9167149 w 9167149"/>
              <a:gd name="connsiteY2" fmla="*/ 0 h 2384009"/>
              <a:gd name="connsiteX3" fmla="*/ 9167149 w 9167149"/>
              <a:gd name="connsiteY3" fmla="*/ 2384009 h 2384009"/>
              <a:gd name="connsiteX4" fmla="*/ 0 w 9167149"/>
              <a:gd name="connsiteY4" fmla="*/ 2372434 h 2384009"/>
              <a:gd name="connsiteX0" fmla="*/ 0 w 9167149"/>
              <a:gd name="connsiteY0" fmla="*/ 2372434 h 2384009"/>
              <a:gd name="connsiteX1" fmla="*/ 16726 w 9167149"/>
              <a:gd name="connsiteY1" fmla="*/ 1922256 h 2384009"/>
              <a:gd name="connsiteX2" fmla="*/ 9167149 w 9167149"/>
              <a:gd name="connsiteY2" fmla="*/ 0 h 2384009"/>
              <a:gd name="connsiteX3" fmla="*/ 9167149 w 9167149"/>
              <a:gd name="connsiteY3" fmla="*/ 2384009 h 2384009"/>
              <a:gd name="connsiteX4" fmla="*/ 0 w 9167149"/>
              <a:gd name="connsiteY4" fmla="*/ 2372434 h 2384009"/>
              <a:gd name="connsiteX0" fmla="*/ 0 w 9154449"/>
              <a:gd name="connsiteY0" fmla="*/ 2391484 h 2391484"/>
              <a:gd name="connsiteX1" fmla="*/ 4026 w 9154449"/>
              <a:gd name="connsiteY1" fmla="*/ 1922256 h 2391484"/>
              <a:gd name="connsiteX2" fmla="*/ 9154449 w 9154449"/>
              <a:gd name="connsiteY2" fmla="*/ 0 h 2391484"/>
              <a:gd name="connsiteX3" fmla="*/ 9154449 w 9154449"/>
              <a:gd name="connsiteY3" fmla="*/ 2384009 h 2391484"/>
              <a:gd name="connsiteX4" fmla="*/ 0 w 9154449"/>
              <a:gd name="connsiteY4" fmla="*/ 2391484 h 2391484"/>
              <a:gd name="connsiteX0" fmla="*/ 5499 w 9150423"/>
              <a:gd name="connsiteY0" fmla="*/ 2391484 h 2391484"/>
              <a:gd name="connsiteX1" fmla="*/ 0 w 9150423"/>
              <a:gd name="connsiteY1" fmla="*/ 1922256 h 2391484"/>
              <a:gd name="connsiteX2" fmla="*/ 9150423 w 9150423"/>
              <a:gd name="connsiteY2" fmla="*/ 0 h 2391484"/>
              <a:gd name="connsiteX3" fmla="*/ 9150423 w 9150423"/>
              <a:gd name="connsiteY3" fmla="*/ 2384009 h 2391484"/>
              <a:gd name="connsiteX4" fmla="*/ 5499 w 9150423"/>
              <a:gd name="connsiteY4" fmla="*/ 2391484 h 2391484"/>
              <a:gd name="connsiteX0" fmla="*/ 0 w 9144924"/>
              <a:gd name="connsiteY0" fmla="*/ 2391484 h 2391484"/>
              <a:gd name="connsiteX1" fmla="*/ 851 w 9144924"/>
              <a:gd name="connsiteY1" fmla="*/ 1919081 h 2391484"/>
              <a:gd name="connsiteX2" fmla="*/ 9144924 w 9144924"/>
              <a:gd name="connsiteY2" fmla="*/ 0 h 2391484"/>
              <a:gd name="connsiteX3" fmla="*/ 9144924 w 9144924"/>
              <a:gd name="connsiteY3" fmla="*/ 2384009 h 2391484"/>
              <a:gd name="connsiteX4" fmla="*/ 0 w 9144924"/>
              <a:gd name="connsiteY4" fmla="*/ 2391484 h 239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924" h="2391484">
                <a:moveTo>
                  <a:pt x="0" y="2391484"/>
                </a:moveTo>
                <a:cubicBezTo>
                  <a:pt x="284" y="2234016"/>
                  <a:pt x="567" y="2076549"/>
                  <a:pt x="851" y="1919081"/>
                </a:cubicBezTo>
                <a:lnTo>
                  <a:pt x="9144924" y="0"/>
                </a:lnTo>
                <a:lnTo>
                  <a:pt x="9144924" y="2384009"/>
                </a:lnTo>
                <a:lnTo>
                  <a:pt x="0" y="2391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8">
            <a:extLst>
              <a:ext uri="{FF2B5EF4-FFF2-40B4-BE49-F238E27FC236}">
                <a16:creationId xmlns:a16="http://schemas.microsoft.com/office/drawing/2014/main" id="{205F345A-3277-3B4F-AC94-3FC23D8B9285}"/>
              </a:ext>
            </a:extLst>
          </p:cNvPr>
          <p:cNvSpPr/>
          <p:nvPr userDrawn="1"/>
        </p:nvSpPr>
        <p:spPr>
          <a:xfrm flipH="1">
            <a:off x="11575" y="4030970"/>
            <a:ext cx="9133776" cy="1125231"/>
          </a:xfrm>
          <a:custGeom>
            <a:avLst/>
            <a:gdLst>
              <a:gd name="connsiteX0" fmla="*/ 0 w 12690786"/>
              <a:gd name="connsiteY0" fmla="*/ 1116832 h 1116832"/>
              <a:gd name="connsiteX1" fmla="*/ 7329437 w 12690786"/>
              <a:gd name="connsiteY1" fmla="*/ 0 h 1116832"/>
              <a:gd name="connsiteX2" fmla="*/ 12690786 w 12690786"/>
              <a:gd name="connsiteY2" fmla="*/ 1116832 h 1116832"/>
              <a:gd name="connsiteX3" fmla="*/ 0 w 12690786"/>
              <a:gd name="connsiteY3" fmla="*/ 1116832 h 1116832"/>
              <a:gd name="connsiteX0" fmla="*/ 0 w 12690786"/>
              <a:gd name="connsiteY0" fmla="*/ 1116832 h 1116832"/>
              <a:gd name="connsiteX1" fmla="*/ 7329437 w 12690786"/>
              <a:gd name="connsiteY1" fmla="*/ 0 h 1116832"/>
              <a:gd name="connsiteX2" fmla="*/ 10475087 w 12690786"/>
              <a:gd name="connsiteY2" fmla="*/ 649502 h 1116832"/>
              <a:gd name="connsiteX3" fmla="*/ 12690786 w 12690786"/>
              <a:gd name="connsiteY3" fmla="*/ 1116832 h 1116832"/>
              <a:gd name="connsiteX4" fmla="*/ 0 w 12690786"/>
              <a:gd name="connsiteY4" fmla="*/ 1116832 h 1116832"/>
              <a:gd name="connsiteX0" fmla="*/ 0 w 10480021"/>
              <a:gd name="connsiteY0" fmla="*/ 1116832 h 1116832"/>
              <a:gd name="connsiteX1" fmla="*/ 7329437 w 10480021"/>
              <a:gd name="connsiteY1" fmla="*/ 0 h 1116832"/>
              <a:gd name="connsiteX2" fmla="*/ 10475087 w 10480021"/>
              <a:gd name="connsiteY2" fmla="*/ 649502 h 1116832"/>
              <a:gd name="connsiteX3" fmla="*/ 10480021 w 10480021"/>
              <a:gd name="connsiteY3" fmla="*/ 1116832 h 1116832"/>
              <a:gd name="connsiteX4" fmla="*/ 0 w 10480021"/>
              <a:gd name="connsiteY4" fmla="*/ 1116832 h 1116832"/>
              <a:gd name="connsiteX0" fmla="*/ 0 w 10480021"/>
              <a:gd name="connsiteY0" fmla="*/ 1116832 h 1116832"/>
              <a:gd name="connsiteX1" fmla="*/ 1331087 w 10480021"/>
              <a:gd name="connsiteY1" fmla="*/ 927295 h 1116832"/>
              <a:gd name="connsiteX2" fmla="*/ 7329437 w 10480021"/>
              <a:gd name="connsiteY2" fmla="*/ 0 h 1116832"/>
              <a:gd name="connsiteX3" fmla="*/ 10475087 w 10480021"/>
              <a:gd name="connsiteY3" fmla="*/ 649502 h 1116832"/>
              <a:gd name="connsiteX4" fmla="*/ 10480021 w 10480021"/>
              <a:gd name="connsiteY4" fmla="*/ 1116832 h 1116832"/>
              <a:gd name="connsiteX5" fmla="*/ 0 w 10480021"/>
              <a:gd name="connsiteY5" fmla="*/ 1116832 h 1116832"/>
              <a:gd name="connsiteX0" fmla="*/ 0 w 9160507"/>
              <a:gd name="connsiteY0" fmla="*/ 1128406 h 1128406"/>
              <a:gd name="connsiteX1" fmla="*/ 11573 w 9160507"/>
              <a:gd name="connsiteY1" fmla="*/ 927295 h 1128406"/>
              <a:gd name="connsiteX2" fmla="*/ 6009923 w 9160507"/>
              <a:gd name="connsiteY2" fmla="*/ 0 h 1128406"/>
              <a:gd name="connsiteX3" fmla="*/ 9155573 w 9160507"/>
              <a:gd name="connsiteY3" fmla="*/ 649502 h 1128406"/>
              <a:gd name="connsiteX4" fmla="*/ 9160507 w 9160507"/>
              <a:gd name="connsiteY4" fmla="*/ 1116832 h 1128406"/>
              <a:gd name="connsiteX5" fmla="*/ 0 w 9160507"/>
              <a:gd name="connsiteY5" fmla="*/ 1128406 h 1128406"/>
              <a:gd name="connsiteX0" fmla="*/ 0 w 9160507"/>
              <a:gd name="connsiteY0" fmla="*/ 1128406 h 1128406"/>
              <a:gd name="connsiteX1" fmla="*/ 11573 w 9160507"/>
              <a:gd name="connsiteY1" fmla="*/ 927295 h 1128406"/>
              <a:gd name="connsiteX2" fmla="*/ 6067797 w 9160507"/>
              <a:gd name="connsiteY2" fmla="*/ 0 h 1128406"/>
              <a:gd name="connsiteX3" fmla="*/ 9155573 w 9160507"/>
              <a:gd name="connsiteY3" fmla="*/ 649502 h 1128406"/>
              <a:gd name="connsiteX4" fmla="*/ 9160507 w 9160507"/>
              <a:gd name="connsiteY4" fmla="*/ 1116832 h 1128406"/>
              <a:gd name="connsiteX5" fmla="*/ 0 w 9160507"/>
              <a:gd name="connsiteY5" fmla="*/ 1128406 h 1128406"/>
              <a:gd name="connsiteX0" fmla="*/ 23151 w 9183658"/>
              <a:gd name="connsiteY0" fmla="*/ 1128406 h 1128406"/>
              <a:gd name="connsiteX1" fmla="*/ 0 w 9183658"/>
              <a:gd name="connsiteY1" fmla="*/ 938870 h 1128406"/>
              <a:gd name="connsiteX2" fmla="*/ 6090948 w 9183658"/>
              <a:gd name="connsiteY2" fmla="*/ 0 h 1128406"/>
              <a:gd name="connsiteX3" fmla="*/ 9178724 w 9183658"/>
              <a:gd name="connsiteY3" fmla="*/ 649502 h 1128406"/>
              <a:gd name="connsiteX4" fmla="*/ 9183658 w 9183658"/>
              <a:gd name="connsiteY4" fmla="*/ 1116832 h 1128406"/>
              <a:gd name="connsiteX5" fmla="*/ 23151 w 9183658"/>
              <a:gd name="connsiteY5" fmla="*/ 1128406 h 1128406"/>
              <a:gd name="connsiteX0" fmla="*/ 23151 w 9183658"/>
              <a:gd name="connsiteY0" fmla="*/ 1128406 h 1128406"/>
              <a:gd name="connsiteX1" fmla="*/ 0 w 9183658"/>
              <a:gd name="connsiteY1" fmla="*/ 938870 h 1128406"/>
              <a:gd name="connsiteX2" fmla="*/ 6090948 w 9183658"/>
              <a:gd name="connsiteY2" fmla="*/ 0 h 1128406"/>
              <a:gd name="connsiteX3" fmla="*/ 9161997 w 9183658"/>
              <a:gd name="connsiteY3" fmla="*/ 649502 h 1128406"/>
              <a:gd name="connsiteX4" fmla="*/ 9183658 w 9183658"/>
              <a:gd name="connsiteY4" fmla="*/ 1116832 h 1128406"/>
              <a:gd name="connsiteX5" fmla="*/ 23151 w 9183658"/>
              <a:gd name="connsiteY5" fmla="*/ 1128406 h 1128406"/>
              <a:gd name="connsiteX0" fmla="*/ 23151 w 9166931"/>
              <a:gd name="connsiteY0" fmla="*/ 1128406 h 1128406"/>
              <a:gd name="connsiteX1" fmla="*/ 0 w 9166931"/>
              <a:gd name="connsiteY1" fmla="*/ 938870 h 1128406"/>
              <a:gd name="connsiteX2" fmla="*/ 6090948 w 9166931"/>
              <a:gd name="connsiteY2" fmla="*/ 0 h 1128406"/>
              <a:gd name="connsiteX3" fmla="*/ 9161997 w 9166931"/>
              <a:gd name="connsiteY3" fmla="*/ 649502 h 1128406"/>
              <a:gd name="connsiteX4" fmla="*/ 9166931 w 9166931"/>
              <a:gd name="connsiteY4" fmla="*/ 1122407 h 1128406"/>
              <a:gd name="connsiteX5" fmla="*/ 23151 w 9166931"/>
              <a:gd name="connsiteY5" fmla="*/ 1128406 h 1128406"/>
              <a:gd name="connsiteX0" fmla="*/ 23151 w 9166931"/>
              <a:gd name="connsiteY0" fmla="*/ 1122056 h 1122056"/>
              <a:gd name="connsiteX1" fmla="*/ 0 w 9166931"/>
              <a:gd name="connsiteY1" fmla="*/ 932520 h 1122056"/>
              <a:gd name="connsiteX2" fmla="*/ 6081423 w 9166931"/>
              <a:gd name="connsiteY2" fmla="*/ 0 h 1122056"/>
              <a:gd name="connsiteX3" fmla="*/ 9161997 w 9166931"/>
              <a:gd name="connsiteY3" fmla="*/ 643152 h 1122056"/>
              <a:gd name="connsiteX4" fmla="*/ 9166931 w 9166931"/>
              <a:gd name="connsiteY4" fmla="*/ 1116057 h 1122056"/>
              <a:gd name="connsiteX5" fmla="*/ 23151 w 9166931"/>
              <a:gd name="connsiteY5" fmla="*/ 1122056 h 1122056"/>
              <a:gd name="connsiteX0" fmla="*/ 23151 w 9166931"/>
              <a:gd name="connsiteY0" fmla="*/ 1118881 h 1118881"/>
              <a:gd name="connsiteX1" fmla="*/ 0 w 9166931"/>
              <a:gd name="connsiteY1" fmla="*/ 929345 h 1118881"/>
              <a:gd name="connsiteX2" fmla="*/ 6071898 w 9166931"/>
              <a:gd name="connsiteY2" fmla="*/ 0 h 1118881"/>
              <a:gd name="connsiteX3" fmla="*/ 9161997 w 9166931"/>
              <a:gd name="connsiteY3" fmla="*/ 639977 h 1118881"/>
              <a:gd name="connsiteX4" fmla="*/ 9166931 w 9166931"/>
              <a:gd name="connsiteY4" fmla="*/ 1112882 h 1118881"/>
              <a:gd name="connsiteX5" fmla="*/ 23151 w 9166931"/>
              <a:gd name="connsiteY5" fmla="*/ 1118881 h 1118881"/>
              <a:gd name="connsiteX0" fmla="*/ 10451 w 9154231"/>
              <a:gd name="connsiteY0" fmla="*/ 1118881 h 1118881"/>
              <a:gd name="connsiteX1" fmla="*/ 0 w 9154231"/>
              <a:gd name="connsiteY1" fmla="*/ 929345 h 1118881"/>
              <a:gd name="connsiteX2" fmla="*/ 6059198 w 9154231"/>
              <a:gd name="connsiteY2" fmla="*/ 0 h 1118881"/>
              <a:gd name="connsiteX3" fmla="*/ 9149297 w 9154231"/>
              <a:gd name="connsiteY3" fmla="*/ 639977 h 1118881"/>
              <a:gd name="connsiteX4" fmla="*/ 9154231 w 9154231"/>
              <a:gd name="connsiteY4" fmla="*/ 1112882 h 1118881"/>
              <a:gd name="connsiteX5" fmla="*/ 10451 w 9154231"/>
              <a:gd name="connsiteY5" fmla="*/ 1118881 h 1118881"/>
              <a:gd name="connsiteX0" fmla="*/ 926 w 9154231"/>
              <a:gd name="connsiteY0" fmla="*/ 1118881 h 1118881"/>
              <a:gd name="connsiteX1" fmla="*/ 0 w 9154231"/>
              <a:gd name="connsiteY1" fmla="*/ 929345 h 1118881"/>
              <a:gd name="connsiteX2" fmla="*/ 6059198 w 9154231"/>
              <a:gd name="connsiteY2" fmla="*/ 0 h 1118881"/>
              <a:gd name="connsiteX3" fmla="*/ 9149297 w 9154231"/>
              <a:gd name="connsiteY3" fmla="*/ 639977 h 1118881"/>
              <a:gd name="connsiteX4" fmla="*/ 9154231 w 9154231"/>
              <a:gd name="connsiteY4" fmla="*/ 1112882 h 1118881"/>
              <a:gd name="connsiteX5" fmla="*/ 926 w 9154231"/>
              <a:gd name="connsiteY5" fmla="*/ 1118881 h 1118881"/>
              <a:gd name="connsiteX0" fmla="*/ 926 w 9149308"/>
              <a:gd name="connsiteY0" fmla="*/ 1118881 h 1118881"/>
              <a:gd name="connsiteX1" fmla="*/ 0 w 9149308"/>
              <a:gd name="connsiteY1" fmla="*/ 929345 h 1118881"/>
              <a:gd name="connsiteX2" fmla="*/ 6059198 w 9149308"/>
              <a:gd name="connsiteY2" fmla="*/ 0 h 1118881"/>
              <a:gd name="connsiteX3" fmla="*/ 9149297 w 9149308"/>
              <a:gd name="connsiteY3" fmla="*/ 639977 h 1118881"/>
              <a:gd name="connsiteX4" fmla="*/ 8970081 w 9149308"/>
              <a:gd name="connsiteY4" fmla="*/ 973182 h 1118881"/>
              <a:gd name="connsiteX5" fmla="*/ 926 w 9149308"/>
              <a:gd name="connsiteY5" fmla="*/ 1118881 h 1118881"/>
              <a:gd name="connsiteX0" fmla="*/ 926 w 9149524"/>
              <a:gd name="connsiteY0" fmla="*/ 1118881 h 1118881"/>
              <a:gd name="connsiteX1" fmla="*/ 0 w 9149524"/>
              <a:gd name="connsiteY1" fmla="*/ 929345 h 1118881"/>
              <a:gd name="connsiteX2" fmla="*/ 6059198 w 9149524"/>
              <a:gd name="connsiteY2" fmla="*/ 0 h 1118881"/>
              <a:gd name="connsiteX3" fmla="*/ 9149297 w 9149524"/>
              <a:gd name="connsiteY3" fmla="*/ 639977 h 1118881"/>
              <a:gd name="connsiteX4" fmla="*/ 9144706 w 9149524"/>
              <a:gd name="connsiteY4" fmla="*/ 1106532 h 1118881"/>
              <a:gd name="connsiteX5" fmla="*/ 926 w 9149524"/>
              <a:gd name="connsiteY5" fmla="*/ 1118881 h 1118881"/>
              <a:gd name="connsiteX0" fmla="*/ 926 w 9146476"/>
              <a:gd name="connsiteY0" fmla="*/ 1118881 h 1118881"/>
              <a:gd name="connsiteX1" fmla="*/ 0 w 9146476"/>
              <a:gd name="connsiteY1" fmla="*/ 929345 h 1118881"/>
              <a:gd name="connsiteX2" fmla="*/ 6059198 w 9146476"/>
              <a:gd name="connsiteY2" fmla="*/ 0 h 1118881"/>
              <a:gd name="connsiteX3" fmla="*/ 9146122 w 9146476"/>
              <a:gd name="connsiteY3" fmla="*/ 639977 h 1118881"/>
              <a:gd name="connsiteX4" fmla="*/ 9144706 w 9146476"/>
              <a:gd name="connsiteY4" fmla="*/ 1106532 h 1118881"/>
              <a:gd name="connsiteX5" fmla="*/ 926 w 9146476"/>
              <a:gd name="connsiteY5" fmla="*/ 1118881 h 1118881"/>
              <a:gd name="connsiteX0" fmla="*/ 926 w 9146135"/>
              <a:gd name="connsiteY0" fmla="*/ 1118881 h 1118881"/>
              <a:gd name="connsiteX1" fmla="*/ 0 w 9146135"/>
              <a:gd name="connsiteY1" fmla="*/ 929345 h 1118881"/>
              <a:gd name="connsiteX2" fmla="*/ 6059198 w 9146135"/>
              <a:gd name="connsiteY2" fmla="*/ 0 h 1118881"/>
              <a:gd name="connsiteX3" fmla="*/ 9146122 w 9146135"/>
              <a:gd name="connsiteY3" fmla="*/ 639977 h 1118881"/>
              <a:gd name="connsiteX4" fmla="*/ 8998656 w 9146135"/>
              <a:gd name="connsiteY4" fmla="*/ 1106532 h 1118881"/>
              <a:gd name="connsiteX5" fmla="*/ 926 w 9146135"/>
              <a:gd name="connsiteY5" fmla="*/ 1118881 h 1118881"/>
              <a:gd name="connsiteX0" fmla="*/ 926 w 9142960"/>
              <a:gd name="connsiteY0" fmla="*/ 1118881 h 1118881"/>
              <a:gd name="connsiteX1" fmla="*/ 0 w 9142960"/>
              <a:gd name="connsiteY1" fmla="*/ 929345 h 1118881"/>
              <a:gd name="connsiteX2" fmla="*/ 6059198 w 9142960"/>
              <a:gd name="connsiteY2" fmla="*/ 0 h 1118881"/>
              <a:gd name="connsiteX3" fmla="*/ 9142947 w 9142960"/>
              <a:gd name="connsiteY3" fmla="*/ 639977 h 1118881"/>
              <a:gd name="connsiteX4" fmla="*/ 8998656 w 9142960"/>
              <a:gd name="connsiteY4" fmla="*/ 1106532 h 1118881"/>
              <a:gd name="connsiteX5" fmla="*/ 926 w 9142960"/>
              <a:gd name="connsiteY5" fmla="*/ 1118881 h 1118881"/>
              <a:gd name="connsiteX0" fmla="*/ 926 w 9143301"/>
              <a:gd name="connsiteY0" fmla="*/ 1118881 h 1118881"/>
              <a:gd name="connsiteX1" fmla="*/ 0 w 9143301"/>
              <a:gd name="connsiteY1" fmla="*/ 929345 h 1118881"/>
              <a:gd name="connsiteX2" fmla="*/ 6059198 w 9143301"/>
              <a:gd name="connsiteY2" fmla="*/ 0 h 1118881"/>
              <a:gd name="connsiteX3" fmla="*/ 9142947 w 9143301"/>
              <a:gd name="connsiteY3" fmla="*/ 639977 h 1118881"/>
              <a:gd name="connsiteX4" fmla="*/ 9141531 w 9143301"/>
              <a:gd name="connsiteY4" fmla="*/ 1112882 h 1118881"/>
              <a:gd name="connsiteX5" fmla="*/ 926 w 9143301"/>
              <a:gd name="connsiteY5" fmla="*/ 1118881 h 1118881"/>
              <a:gd name="connsiteX0" fmla="*/ 926 w 9143301"/>
              <a:gd name="connsiteY0" fmla="*/ 1122056 h 1122056"/>
              <a:gd name="connsiteX1" fmla="*/ 0 w 9143301"/>
              <a:gd name="connsiteY1" fmla="*/ 932520 h 1122056"/>
              <a:gd name="connsiteX2" fmla="*/ 6052848 w 9143301"/>
              <a:gd name="connsiteY2" fmla="*/ 0 h 1122056"/>
              <a:gd name="connsiteX3" fmla="*/ 9142947 w 9143301"/>
              <a:gd name="connsiteY3" fmla="*/ 643152 h 1122056"/>
              <a:gd name="connsiteX4" fmla="*/ 9141531 w 9143301"/>
              <a:gd name="connsiteY4" fmla="*/ 1116057 h 1122056"/>
              <a:gd name="connsiteX5" fmla="*/ 926 w 9143301"/>
              <a:gd name="connsiteY5" fmla="*/ 1122056 h 1122056"/>
              <a:gd name="connsiteX0" fmla="*/ 926 w 9143301"/>
              <a:gd name="connsiteY0" fmla="*/ 1118881 h 1118881"/>
              <a:gd name="connsiteX1" fmla="*/ 0 w 9143301"/>
              <a:gd name="connsiteY1" fmla="*/ 929345 h 1118881"/>
              <a:gd name="connsiteX2" fmla="*/ 6056023 w 9143301"/>
              <a:gd name="connsiteY2" fmla="*/ 0 h 1118881"/>
              <a:gd name="connsiteX3" fmla="*/ 9142947 w 9143301"/>
              <a:gd name="connsiteY3" fmla="*/ 639977 h 1118881"/>
              <a:gd name="connsiteX4" fmla="*/ 9141531 w 9143301"/>
              <a:gd name="connsiteY4" fmla="*/ 1112882 h 1118881"/>
              <a:gd name="connsiteX5" fmla="*/ 926 w 9143301"/>
              <a:gd name="connsiteY5" fmla="*/ 1118881 h 1118881"/>
              <a:gd name="connsiteX0" fmla="*/ 926 w 9143301"/>
              <a:gd name="connsiteY0" fmla="*/ 1122056 h 1122056"/>
              <a:gd name="connsiteX1" fmla="*/ 0 w 9143301"/>
              <a:gd name="connsiteY1" fmla="*/ 932520 h 1122056"/>
              <a:gd name="connsiteX2" fmla="*/ 6065548 w 9143301"/>
              <a:gd name="connsiteY2" fmla="*/ 0 h 1122056"/>
              <a:gd name="connsiteX3" fmla="*/ 9142947 w 9143301"/>
              <a:gd name="connsiteY3" fmla="*/ 643152 h 1122056"/>
              <a:gd name="connsiteX4" fmla="*/ 9141531 w 9143301"/>
              <a:gd name="connsiteY4" fmla="*/ 1116057 h 1122056"/>
              <a:gd name="connsiteX5" fmla="*/ 926 w 9143301"/>
              <a:gd name="connsiteY5" fmla="*/ 1122056 h 1122056"/>
              <a:gd name="connsiteX0" fmla="*/ 7276 w 9143301"/>
              <a:gd name="connsiteY0" fmla="*/ 1125231 h 1125231"/>
              <a:gd name="connsiteX1" fmla="*/ 0 w 9143301"/>
              <a:gd name="connsiteY1" fmla="*/ 932520 h 1125231"/>
              <a:gd name="connsiteX2" fmla="*/ 6065548 w 9143301"/>
              <a:gd name="connsiteY2" fmla="*/ 0 h 1125231"/>
              <a:gd name="connsiteX3" fmla="*/ 9142947 w 9143301"/>
              <a:gd name="connsiteY3" fmla="*/ 643152 h 1125231"/>
              <a:gd name="connsiteX4" fmla="*/ 9141531 w 9143301"/>
              <a:gd name="connsiteY4" fmla="*/ 1116057 h 1125231"/>
              <a:gd name="connsiteX5" fmla="*/ 7276 w 9143301"/>
              <a:gd name="connsiteY5" fmla="*/ 1125231 h 1125231"/>
              <a:gd name="connsiteX0" fmla="*/ 24 w 9136049"/>
              <a:gd name="connsiteY0" fmla="*/ 1125231 h 1125231"/>
              <a:gd name="connsiteX1" fmla="*/ 2273 w 9136049"/>
              <a:gd name="connsiteY1" fmla="*/ 932520 h 1125231"/>
              <a:gd name="connsiteX2" fmla="*/ 6058296 w 9136049"/>
              <a:gd name="connsiteY2" fmla="*/ 0 h 1125231"/>
              <a:gd name="connsiteX3" fmla="*/ 9135695 w 9136049"/>
              <a:gd name="connsiteY3" fmla="*/ 643152 h 1125231"/>
              <a:gd name="connsiteX4" fmla="*/ 9134279 w 9136049"/>
              <a:gd name="connsiteY4" fmla="*/ 1116057 h 1125231"/>
              <a:gd name="connsiteX5" fmla="*/ 24 w 9136049"/>
              <a:gd name="connsiteY5" fmla="*/ 1125231 h 1125231"/>
              <a:gd name="connsiteX0" fmla="*/ 926 w 9133776"/>
              <a:gd name="connsiteY0" fmla="*/ 1125231 h 1125231"/>
              <a:gd name="connsiteX1" fmla="*/ 0 w 9133776"/>
              <a:gd name="connsiteY1" fmla="*/ 932520 h 1125231"/>
              <a:gd name="connsiteX2" fmla="*/ 6056023 w 9133776"/>
              <a:gd name="connsiteY2" fmla="*/ 0 h 1125231"/>
              <a:gd name="connsiteX3" fmla="*/ 9133422 w 9133776"/>
              <a:gd name="connsiteY3" fmla="*/ 643152 h 1125231"/>
              <a:gd name="connsiteX4" fmla="*/ 9132006 w 9133776"/>
              <a:gd name="connsiteY4" fmla="*/ 1116057 h 1125231"/>
              <a:gd name="connsiteX5" fmla="*/ 926 w 9133776"/>
              <a:gd name="connsiteY5" fmla="*/ 1125231 h 112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33776" h="1125231">
                <a:moveTo>
                  <a:pt x="926" y="1125231"/>
                </a:moveTo>
                <a:cubicBezTo>
                  <a:pt x="617" y="1062052"/>
                  <a:pt x="309" y="995699"/>
                  <a:pt x="0" y="932520"/>
                </a:cubicBezTo>
                <a:lnTo>
                  <a:pt x="6056023" y="0"/>
                </a:lnTo>
                <a:lnTo>
                  <a:pt x="9133422" y="643152"/>
                </a:lnTo>
                <a:cubicBezTo>
                  <a:pt x="9135067" y="798929"/>
                  <a:pt x="9130361" y="960280"/>
                  <a:pt x="9132006" y="1116057"/>
                </a:cubicBezTo>
                <a:lnTo>
                  <a:pt x="926" y="1125231"/>
                </a:lnTo>
                <a:close/>
              </a:path>
            </a:pathLst>
          </a:custGeom>
          <a:solidFill>
            <a:srgbClr val="02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DD23D-B7B2-C54D-99F8-28018F89C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070" y="1284790"/>
            <a:ext cx="4709160" cy="136554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3C10E-8F0D-814F-B8B2-A9D2BAA67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070" y="2759491"/>
            <a:ext cx="4709160" cy="46910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67DD40-9E5A-5349-B3EF-F33751A49D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11028" y="3391382"/>
            <a:ext cx="1562582" cy="106487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B15365-6063-6A4A-B8F2-D0C5E3F6AED6}"/>
              </a:ext>
            </a:extLst>
          </p:cNvPr>
          <p:cNvSpPr/>
          <p:nvPr userDrawn="1"/>
        </p:nvSpPr>
        <p:spPr>
          <a:xfrm>
            <a:off x="7013448" y="0"/>
            <a:ext cx="2118977" cy="181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2ABF2-6DB7-FA46-81B3-F0916FEE4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5446" y="297874"/>
            <a:ext cx="1707662" cy="13707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28222-F3E2-E140-AB48-CAC87455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0E938-0D81-3843-A9D7-0152F6EBEA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36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541782"/>
            <a:ext cx="8369805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8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EA540E3-35BD-204E-B369-F43737BFB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D988E2-EE60-5544-837A-92E10A2A2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38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79215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E0FBA8C-C821-1F49-9C5E-9DFDE7A46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3D0CDB-3CCF-1448-A70A-A74A9C915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31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6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088215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2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77897EC-47CC-0B4D-AC32-64E0CECF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01CFBC3-5DF5-7348-9F7A-5B177914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39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2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894FC6-B8FF-8442-8B08-2765B7074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843FF3-E689-804E-9898-931AF6394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525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A0196BA-2D60-FF4B-BC7B-E65771F6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3D29C-DA66-1A4E-9769-813A7914A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89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1"/>
            <a:ext cx="3152299" cy="308967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0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A386E6B-9E47-8343-8599-3AEB73B5C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1F5F46F-963B-8F41-8008-6B2406DDA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956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BB5DAE5-4440-E043-9728-709BCA372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EF132375-5436-0843-97D5-992527865F88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45F25FE-12D6-6746-8ACA-425A52262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311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(dark)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13">
            <a:extLst>
              <a:ext uri="{FF2B5EF4-FFF2-40B4-BE49-F238E27FC236}">
                <a16:creationId xmlns:a16="http://schemas.microsoft.com/office/drawing/2014/main" id="{71754C32-00B5-F746-A277-A0C261570E80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FC5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8640"/>
            <a:ext cx="5256610" cy="459485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3005D2D1-C582-304C-877E-B405C5BC9D95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D783EF9B-BC89-D646-9140-7FEFD2D6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8640"/>
            <a:ext cx="3152299" cy="719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9AEAE-BC89-F84D-80B6-AB6D3B1632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5191" y="0"/>
            <a:ext cx="924560" cy="710170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760BF70-2340-9846-99DC-C43D34593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2549AE-4359-1248-B362-11E352DC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49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1AA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6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0692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EEA0E0D-7279-CB45-AE5F-060F24C98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5943B912-67D3-5441-84A0-B02BCC924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40516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7878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ECF627F-D9FC-774C-8987-9D029BA6F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C91A7CD-9DD6-7845-A66B-5DB520FD6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2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board A">
    <p:bg>
      <p:bgPr>
        <a:solidFill>
          <a:srgbClr val="FF7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762C12D-2846-FE4A-9C8E-66D65C441F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6414" y="784127"/>
            <a:ext cx="5799939" cy="3701092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90B587C5-5D4E-3445-A2B0-4BB7800A73AA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FC5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1282304"/>
            <a:ext cx="3630930" cy="213955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FC271F4-27F6-6E41-8888-3009BBD297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45531" y="880383"/>
            <a:ext cx="3626470" cy="3816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019993-AE38-304B-9394-1D0C182A2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191" y="0"/>
            <a:ext cx="924560" cy="710170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2B52D2B7-7A95-364B-99F1-317AB38C6FDD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rgbClr val="FC5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4CD9EDBE-39F2-4842-94E2-14D80013B039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FC3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510DD43-3F3F-B94E-8FA2-EA0D6086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65148-4850-F74D-9BAA-3DE6ECE68F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408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no facet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19" y="1369219"/>
            <a:ext cx="8360813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D31B1F-6A44-9F47-9A25-44F5A3FF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3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A9FB72B-8EFC-E240-8544-4949BCA7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8204C7-6B64-F744-B5D7-AA272100F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472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88193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6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D90817A-A0C3-5349-A238-C1DB1D43D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9E37067-1A6E-B446-9AF1-41D606E81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487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6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097206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5DDF59-0D9F-8648-9F11-83DD634B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8BADAD-8080-8D42-9AA6-D6CF1CA5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28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2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BC308E-33C4-2341-9AE3-98A220C62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72E64A-0FD6-6243-B22E-91BE2F984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40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288CDB4-A5AF-0949-8C14-DD30D1445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F3C3A-8654-5644-9A9C-BD42FBA70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72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988E945-24ED-D043-A6BB-E2B1199B9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B60141-8702-DF4D-99F3-9154814CD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181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FF2F04F-E3D3-CA4F-A689-F0F869C48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7DEFC8-B874-0D4C-9B1B-2FBA240E0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465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8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FD9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0016FA2-3998-2047-B34D-661B4F386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8369B7-71C3-1B41-B9FD-8F7BF0023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5458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9497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3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8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AF58216-2AAB-0747-B437-88B5345B8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8DB38D-70DE-A641-B57F-3E3BCF95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44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8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9326C9B-8387-5B4B-8E5D-95CDCFCF3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067E4C1-ED92-304A-9432-2E33EE5B6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5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board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man, outdoor, standing&#10;&#10;Description automatically generated">
            <a:extLst>
              <a:ext uri="{FF2B5EF4-FFF2-40B4-BE49-F238E27FC236}">
                <a16:creationId xmlns:a16="http://schemas.microsoft.com/office/drawing/2014/main" id="{30CBC920-6071-C14A-8B5F-BABC135E72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9648" y="1531045"/>
            <a:ext cx="5998841" cy="3236217"/>
          </a:xfrm>
          <a:prstGeom prst="rect">
            <a:avLst/>
          </a:prstGeom>
        </p:spPr>
      </p:pic>
      <p:sp>
        <p:nvSpPr>
          <p:cNvPr id="15" name="Triangle 14">
            <a:extLst>
              <a:ext uri="{FF2B5EF4-FFF2-40B4-BE49-F238E27FC236}">
                <a16:creationId xmlns:a16="http://schemas.microsoft.com/office/drawing/2014/main" id="{C60BA902-F407-2942-81C2-24C93BEB7ECD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011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464A05A-9E7E-DE4F-A9C8-F6FA978C1C10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rgbClr val="011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23FF602-5067-F041-B31F-236780893A23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011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1282304"/>
            <a:ext cx="3626469" cy="213955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FC271F4-27F6-6E41-8888-3009BBD297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45531" y="880383"/>
            <a:ext cx="3626469" cy="3816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9EDBB9-B861-0C48-8B2F-D0DE3C244C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191" y="-578"/>
            <a:ext cx="924560" cy="710169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BB9FAA1-7FD2-584B-98B2-60E49AC25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0D90C-A303-494B-A33B-538A2A38ED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71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7921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1BA0CA5-8F6D-304A-B9A3-356C8A769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AD185DE-1B34-9047-BB28-B40A6A83C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939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7"/>
            <a:ext cx="3981669" cy="2753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5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7"/>
            <a:ext cx="4097205" cy="27539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35B63FA-EE2A-BB4E-B43A-454F1ECC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56B1ACD-81BB-AF4E-BC82-5DB206C3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158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0DE3AFA-562D-4946-BC2B-4A13183F5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D799AF-BFF9-DA49-BFBD-2A7B48777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1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DE12F5A-D47F-9144-B6C6-F8F5B6B85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968BE-FFEB-634E-A1C7-47EAB864F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160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5A2317-DA44-CB49-9A05-F6DEA0ED0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ECECCE1-7FD8-1C4F-A506-4B3C3107B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160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6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0502D3A-8BFB-8746-A746-ABEA9484B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9D52FF1F-2C00-DC41-9E04-4D333277D051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89A2E33-6315-FE42-BBA0-143AD2DF9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18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74C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46474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118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379391E-263F-EA41-BF41-F2C2B1036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E05E7E-B1A1-E44B-80AE-D8521D86D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5458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56497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0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8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4B4064B-F98A-604E-A6AA-4B012673C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30806C7-F3CA-EB4A-A866-C36D04B70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488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6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7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AE98702-507C-2B46-9244-93450C67B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17342C-182A-614E-845C-A51E707E5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05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7921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0465B9E-D6A9-C642-861E-45FBDD9B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58BBFD-E07B-2F47-85C5-3B5A9E35B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4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board C">
    <p:bg>
      <p:bgPr>
        <a:solidFill>
          <a:srgbClr val="FF7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at a table in front of a computer&#10;&#10;Description automatically generated">
            <a:extLst>
              <a:ext uri="{FF2B5EF4-FFF2-40B4-BE49-F238E27FC236}">
                <a16:creationId xmlns:a16="http://schemas.microsoft.com/office/drawing/2014/main" id="{D56705DE-6505-0944-8F48-B200361330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0275"/>
          <a:stretch/>
        </p:blipFill>
        <p:spPr>
          <a:xfrm flipH="1">
            <a:off x="2990087" y="1166365"/>
            <a:ext cx="6153911" cy="3683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1282304"/>
            <a:ext cx="3630930" cy="213955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FC271F4-27F6-6E41-8888-3009BBD297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45531" y="880383"/>
            <a:ext cx="3626470" cy="3816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019993-AE38-304B-9394-1D0C182A2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191" y="0"/>
            <a:ext cx="924560" cy="7101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A977D2-6185-EB41-B334-3F9307208656}"/>
              </a:ext>
            </a:extLst>
          </p:cNvPr>
          <p:cNvGrpSpPr/>
          <p:nvPr userDrawn="1"/>
        </p:nvGrpSpPr>
        <p:grpSpPr>
          <a:xfrm flipH="1">
            <a:off x="0" y="3557564"/>
            <a:ext cx="9144000" cy="1585937"/>
            <a:chOff x="0" y="3557564"/>
            <a:chExt cx="9144000" cy="1585937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0B587C5-5D4E-3445-A2B0-4BB7800A73AA}"/>
                </a:ext>
              </a:extLst>
            </p:cNvPr>
            <p:cNvSpPr/>
            <p:nvPr userDrawn="1"/>
          </p:nvSpPr>
          <p:spPr>
            <a:xfrm flipH="1">
              <a:off x="0" y="3557564"/>
              <a:ext cx="9139238" cy="1585937"/>
            </a:xfrm>
            <a:prstGeom prst="triangle">
              <a:avLst>
                <a:gd name="adj" fmla="val 100000"/>
              </a:avLst>
            </a:prstGeom>
            <a:solidFill>
              <a:srgbClr val="FC5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B52D2B7-7A95-364B-99F1-317AB38C6FDD}"/>
                </a:ext>
              </a:extLst>
            </p:cNvPr>
            <p:cNvSpPr/>
            <p:nvPr userDrawn="1"/>
          </p:nvSpPr>
          <p:spPr>
            <a:xfrm>
              <a:off x="2519682" y="3677921"/>
              <a:ext cx="6624318" cy="1465580"/>
            </a:xfrm>
            <a:prstGeom prst="triangle">
              <a:avLst>
                <a:gd name="adj" fmla="val 100000"/>
              </a:avLst>
            </a:prstGeom>
            <a:solidFill>
              <a:srgbClr val="FC5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CD9EDBE-39F2-4842-94E2-14D80013B039}"/>
                </a:ext>
              </a:extLst>
            </p:cNvPr>
            <p:cNvSpPr/>
            <p:nvPr userDrawn="1"/>
          </p:nvSpPr>
          <p:spPr>
            <a:xfrm>
              <a:off x="2519683" y="4499376"/>
              <a:ext cx="6624316" cy="644125"/>
            </a:xfrm>
            <a:prstGeom prst="triangle">
              <a:avLst>
                <a:gd name="adj" fmla="val 43983"/>
              </a:avLst>
            </a:prstGeom>
            <a:solidFill>
              <a:srgbClr val="FC3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510DD43-3F3F-B94E-8FA2-EA0D6086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2C994-E9C3-C241-8F26-00B533FCD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991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6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097206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1C3660-A333-474C-9BFC-B53658F9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7FF8A7E-DC2B-0242-8843-DFF5C3D8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81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7859CCC-C67B-3945-8AB6-69BC198BE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ADC75E-E49A-5C47-A2E7-5CE4CD2D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83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891FB75-0EB6-FA42-AF8C-DA8469DB2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CB5B-2A7B-7B43-BFFE-09109F46F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553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10ECD02-68CD-3048-9291-14B74AACD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C5AA1AB-BCAC-2A4C-A600-A4C58C4A5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523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66EEF7-26DD-8D44-85F8-02B9DE3FB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BEAFE127-E66B-2545-8666-079111AB87D4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90E3FD8-7115-7C48-986F-5EC8E8F81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379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8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A3C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ADDC02-AA35-2348-AE91-A54725BC5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3D233E4-C7A4-3E4C-A7A6-E1B75E722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5459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93639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0824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14AA2F3-52A8-BD40-955F-F56B5FD89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C8869B-CB18-FB4F-BD29-5A66D8869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891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6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7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3DB0A13-2E75-C343-B729-8BCB002C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A1F7A9-BD30-A34A-950A-597838D65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747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7921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E454F7-B53F-C049-9884-FF87E7692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26E35A6-024D-B849-AEE2-92EE1D4D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433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5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1061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4E679F4-E968-1947-B569-2CF47F5B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70B14B-4B01-3C47-A1F4-42CE2E78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8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board 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woman, man&#10;&#10;Description automatically generated">
            <a:extLst>
              <a:ext uri="{FF2B5EF4-FFF2-40B4-BE49-F238E27FC236}">
                <a16:creationId xmlns:a16="http://schemas.microsoft.com/office/drawing/2014/main" id="{42905F42-BF0C-084A-96E4-F740A93D5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3002363" y="1262063"/>
            <a:ext cx="6146398" cy="32373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0BEC51-3688-2249-A9CC-0766902E6677}"/>
              </a:ext>
            </a:extLst>
          </p:cNvPr>
          <p:cNvGrpSpPr/>
          <p:nvPr userDrawn="1"/>
        </p:nvGrpSpPr>
        <p:grpSpPr>
          <a:xfrm flipH="1">
            <a:off x="0" y="3557564"/>
            <a:ext cx="9144000" cy="1585937"/>
            <a:chOff x="0" y="3557564"/>
            <a:chExt cx="9144000" cy="1585937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C60BA902-F407-2942-81C2-24C93BEB7ECD}"/>
                </a:ext>
              </a:extLst>
            </p:cNvPr>
            <p:cNvSpPr/>
            <p:nvPr userDrawn="1"/>
          </p:nvSpPr>
          <p:spPr>
            <a:xfrm flipH="1">
              <a:off x="0" y="3557564"/>
              <a:ext cx="9139238" cy="1585937"/>
            </a:xfrm>
            <a:prstGeom prst="triangle">
              <a:avLst>
                <a:gd name="adj" fmla="val 100000"/>
              </a:avLst>
            </a:prstGeom>
            <a:solidFill>
              <a:srgbClr val="011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464A05A-9E7E-DE4F-A9C8-F6FA978C1C10}"/>
                </a:ext>
              </a:extLst>
            </p:cNvPr>
            <p:cNvSpPr/>
            <p:nvPr userDrawn="1"/>
          </p:nvSpPr>
          <p:spPr>
            <a:xfrm>
              <a:off x="2519682" y="3677921"/>
              <a:ext cx="6624318" cy="1465580"/>
            </a:xfrm>
            <a:prstGeom prst="triangle">
              <a:avLst>
                <a:gd name="adj" fmla="val 100000"/>
              </a:avLst>
            </a:prstGeom>
            <a:solidFill>
              <a:srgbClr val="011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D23FF602-5067-F041-B31F-236780893A23}"/>
                </a:ext>
              </a:extLst>
            </p:cNvPr>
            <p:cNvSpPr/>
            <p:nvPr userDrawn="1"/>
          </p:nvSpPr>
          <p:spPr>
            <a:xfrm>
              <a:off x="2519683" y="4499376"/>
              <a:ext cx="6624316" cy="644125"/>
            </a:xfrm>
            <a:prstGeom prst="triangle">
              <a:avLst>
                <a:gd name="adj" fmla="val 43983"/>
              </a:avLst>
            </a:prstGeom>
            <a:solidFill>
              <a:srgbClr val="01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1282304"/>
            <a:ext cx="3626469" cy="213955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FC271F4-27F6-6E41-8888-3009BBD297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45531" y="880383"/>
            <a:ext cx="3626469" cy="3816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9EDBB9-B861-0C48-8B2F-D0DE3C244C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191" y="-578"/>
            <a:ext cx="924560" cy="710169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BB9FAA1-7FD2-584B-98B2-60E49AC25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B57A3-3AB2-CF42-AE4A-8EAF18AE5F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83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42C985D-405A-474A-BA82-F309FF1B0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12B5B8-8E64-4A4A-A248-F8EB4215B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182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A2F1BC-4519-0743-B2AA-D1D5F98E7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1FD9-AEDA-AC46-ADE5-F0AE04F58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728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DA2270-B2AC-5744-8AF9-6A375011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0C6802-513C-784B-8499-492C76BF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50DB51-90A5-F347-922B-27075718A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492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6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912E933-FD59-A04E-ADA4-58FD4014B7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0F4372-1C0E-2046-8BF1-50C800076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27B4DF44-FFFD-6744-8D73-993B7EFD3504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0823B83-CE93-BE44-B6CF-B125CF34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842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8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ADDC02-AA35-2348-AE91-A54725BC5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3D233E4-C7A4-3E4C-A7A6-E1B75E722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5459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56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0824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14AA2F3-52A8-BD40-955F-F56B5FD89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C8869B-CB18-FB4F-BD29-5A66D8869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151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6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7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3DB0A13-2E75-C343-B729-8BCB002C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A1F7A9-BD30-A34A-950A-597838D65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44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7921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E454F7-B53F-C049-9884-FF87E7692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26E35A6-024D-B849-AEE2-92EE1D4D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780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5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1061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4E679F4-E968-1947-B569-2CF47F5B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70B14B-4B01-3C47-A1F4-42CE2E78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432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42C985D-405A-474A-BA82-F309FF1B0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12B5B8-8E64-4A4A-A248-F8EB4215B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4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41782"/>
            <a:ext cx="8360826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meet 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8357" y="1369219"/>
            <a:ext cx="1922930" cy="64538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890DF4-9BF2-4A41-B8C5-BC7888CAA3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5191" y="-578"/>
            <a:ext cx="924560" cy="71016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6B0392C-E43E-0B4E-8FFF-D135BE793F3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580264" y="1369219"/>
            <a:ext cx="1922930" cy="64538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41CB91-DB2A-F84E-8766-49DBCEF882D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722440" y="1369219"/>
            <a:ext cx="1922930" cy="64538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A4D995F-FE83-9F4C-B5D5-B310B00C377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864616" y="1369219"/>
            <a:ext cx="1922930" cy="64538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6DA9F48-F173-4945-8D34-115BE05C635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18357" y="2531409"/>
            <a:ext cx="1922930" cy="155417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&amp; quantify relevant technical experience and industry experience, noting any specific client experience.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94E9BAD-F892-054E-99C3-8327273C21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580264" y="2531409"/>
            <a:ext cx="1922930" cy="155417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&amp; quantify relevant technical experience and industry experience, noting any specific client experience. 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2047FFE-3087-C441-AAE1-7C3189D474A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22440" y="2531409"/>
            <a:ext cx="1922930" cy="155417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&amp; quantify relevant technical experience and industry experience, noting any specific client experience.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D0183E4-014F-6D4A-BEF6-12E741A670E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864616" y="2531409"/>
            <a:ext cx="1922930" cy="155417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&amp; quantify relevant technical experience and industry experience, noting any specific client experience.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25616D-17D9-EE46-8CF1-C4B8DE771BB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18357" y="2045981"/>
            <a:ext cx="1922930" cy="392346"/>
          </a:xfrm>
        </p:spPr>
        <p:txBody>
          <a:bodyPr>
            <a:noAutofit/>
          </a:bodyPr>
          <a:lstStyle>
            <a:lvl1pPr marL="0" indent="0">
              <a:buNone/>
              <a:defRPr sz="1200" b="0" i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184C80B-9303-714A-99C7-0B1C2B85745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580264" y="2045981"/>
            <a:ext cx="1922930" cy="392346"/>
          </a:xfrm>
        </p:spPr>
        <p:txBody>
          <a:bodyPr>
            <a:noAutofit/>
          </a:bodyPr>
          <a:lstStyle>
            <a:lvl1pPr marL="0" indent="0">
              <a:buNone/>
              <a:defRPr sz="1200" b="0" i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C3928F1-BAF6-514B-8E65-45C814EF7B8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722440" y="2045981"/>
            <a:ext cx="1922930" cy="392346"/>
          </a:xfrm>
        </p:spPr>
        <p:txBody>
          <a:bodyPr>
            <a:noAutofit/>
          </a:bodyPr>
          <a:lstStyle>
            <a:lvl1pPr marL="0" indent="0">
              <a:buNone/>
              <a:defRPr sz="1200" b="0" i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D8E671B-0BB5-5443-91EE-BFE60940A54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864616" y="2045981"/>
            <a:ext cx="1922930" cy="392346"/>
          </a:xfrm>
        </p:spPr>
        <p:txBody>
          <a:bodyPr>
            <a:noAutofit/>
          </a:bodyPr>
          <a:lstStyle>
            <a:lvl1pPr marL="0" indent="0">
              <a:buNone/>
              <a:defRPr sz="1200" b="0" i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BA5C949-F505-E446-BEC8-987C87DC7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9807B-37A9-D64E-9041-1D101BA6A2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879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A2F1BC-4519-0743-B2AA-D1D5F98E7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1FD9-AEDA-AC46-ADE5-F0AE04F58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717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DA2270-B2AC-5744-8AF9-6A375011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0C6802-513C-784B-8499-492C76BF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50DB51-90A5-F347-922B-27075718A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102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6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912E933-FD59-A04E-ADA4-58FD4014B7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0F4372-1C0E-2046-8BF1-50C800076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27B4DF44-FFFD-6744-8D73-993B7EFD3504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0823B83-CE93-BE44-B6CF-B125CF34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430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E: Let's collaborate to greatnes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, sitting, woman, holding&#10;&#10;Description automatically generated">
            <a:extLst>
              <a:ext uri="{FF2B5EF4-FFF2-40B4-BE49-F238E27FC236}">
                <a16:creationId xmlns:a16="http://schemas.microsoft.com/office/drawing/2014/main" id="{CB26F83A-A227-4840-ADF4-2835104D2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47" t="30000" r="36704"/>
          <a:stretch/>
        </p:blipFill>
        <p:spPr>
          <a:xfrm>
            <a:off x="4567238" y="1459720"/>
            <a:ext cx="4576762" cy="3687679"/>
          </a:xfrm>
          <a:prstGeom prst="rect">
            <a:avLst/>
          </a:prstGeom>
        </p:spPr>
      </p:pic>
      <p:sp>
        <p:nvSpPr>
          <p:cNvPr id="19" name="Triangle 18">
            <a:extLst>
              <a:ext uri="{FF2B5EF4-FFF2-40B4-BE49-F238E27FC236}">
                <a16:creationId xmlns:a16="http://schemas.microsoft.com/office/drawing/2014/main" id="{687B9F1F-4B9B-424B-B224-2275EA8A8607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02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F2910F-997E-DB48-AAEE-1CF7F662A1B4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C59B0A-2EAE-5F4E-BFC5-3BCFAAC34C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191" y="-578"/>
            <a:ext cx="924560" cy="710169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4D2E23-79BC-024A-9D05-3E6C67118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46BC77-44BC-2741-9135-56FD90052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5CEDF56-2D9D-1D41-B171-5705D25E6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4145280" cy="3089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 build unique customer experiences that empower and engage. </a:t>
            </a:r>
          </a:p>
          <a:p>
            <a:r>
              <a:rPr lang="en-US" dirty="0"/>
              <a:t>Our team blends </a:t>
            </a:r>
            <a:r>
              <a:rPr lang="en-US" b="1" dirty="0">
                <a:solidFill>
                  <a:schemeClr val="accent2"/>
                </a:solidFill>
              </a:rPr>
              <a:t>technology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/>
                </a:solidFill>
              </a:rPr>
              <a:t>insights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2"/>
                </a:solidFill>
              </a:rPr>
              <a:t>human-centered design</a:t>
            </a:r>
            <a:r>
              <a:rPr lang="en-US" dirty="0"/>
              <a:t> to build a stronger bond between your brand and your customers.  </a:t>
            </a:r>
          </a:p>
        </p:txBody>
      </p:sp>
      <p:sp>
        <p:nvSpPr>
          <p:cNvPr id="14" name="Title 25">
            <a:extLst>
              <a:ext uri="{FF2B5EF4-FFF2-40B4-BE49-F238E27FC236}">
                <a16:creationId xmlns:a16="http://schemas.microsoft.com/office/drawing/2014/main" id="{50F68333-520C-C74F-8AA5-FD8073BF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8640"/>
            <a:ext cx="6005978" cy="719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let’s collaborate to greatness</a:t>
            </a:r>
          </a:p>
        </p:txBody>
      </p:sp>
    </p:spTree>
    <p:extLst>
      <p:ext uri="{BB962C8B-B14F-4D97-AF65-F5344CB8AC3E}">
        <p14:creationId xmlns:p14="http://schemas.microsoft.com/office/powerpoint/2010/main" val="181051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4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0689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02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07400B3-FD9C-CB48-AEAA-A089B2BBA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75556-96BA-FB4F-BCB2-5C5A2840D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3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1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0822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B6CB98-17F8-0B47-8E2B-20DEB8564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E9450-EF08-5547-A1EF-528BCF12E1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8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F88DF-10CE-C842-AC4D-7F2F8657B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20" y="1369219"/>
            <a:ext cx="836980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8EF40-8003-0B44-BDCC-8BE8CC9F8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19" y="4705350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2020 g2o, LLC;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787045-A3ED-9243-AD64-B5369743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548640"/>
            <a:ext cx="8369808" cy="719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F38C8D-88CB-2146-BB03-FBED0E6F8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6" y="4717798"/>
            <a:ext cx="403482" cy="248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03F92B-2C55-0E40-ABE1-06B02C58F8CF}"/>
              </a:ext>
            </a:extLst>
          </p:cNvPr>
          <p:cNvPicPr>
            <a:picLocks noChangeAspect="1"/>
          </p:cNvPicPr>
          <p:nvPr userDrawn="1"/>
        </p:nvPicPr>
        <p:blipFill>
          <a:blip r:embed="rId75"/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9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0" r:id="rId3"/>
    <p:sldLayoutId id="2147483661" r:id="rId4"/>
    <p:sldLayoutId id="2147483714" r:id="rId5"/>
    <p:sldLayoutId id="2147483715" r:id="rId6"/>
    <p:sldLayoutId id="2147483663" r:id="rId7"/>
    <p:sldLayoutId id="2147483666" r:id="rId8"/>
    <p:sldLayoutId id="2147483667" r:id="rId9"/>
    <p:sldLayoutId id="2147483665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51" r:id="rId28"/>
    <p:sldLayoutId id="2147483650" r:id="rId29"/>
    <p:sldLayoutId id="2147483659" r:id="rId30"/>
    <p:sldLayoutId id="2147483652" r:id="rId31"/>
    <p:sldLayoutId id="2147483653" r:id="rId32"/>
    <p:sldLayoutId id="2147483654" r:id="rId33"/>
    <p:sldLayoutId id="2147483655" r:id="rId34"/>
    <p:sldLayoutId id="2147483656" r:id="rId35"/>
    <p:sldLayoutId id="2147483657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6" r:id="rId64"/>
    <p:sldLayoutId id="2147483717" r:id="rId65"/>
    <p:sldLayoutId id="2147483718" r:id="rId66"/>
    <p:sldLayoutId id="2147483719" r:id="rId67"/>
    <p:sldLayoutId id="2147483720" r:id="rId68"/>
    <p:sldLayoutId id="2147483721" r:id="rId69"/>
    <p:sldLayoutId id="2147483722" r:id="rId70"/>
    <p:sldLayoutId id="2147483723" r:id="rId71"/>
    <p:sldLayoutId id="2147483724" r:id="rId72"/>
    <p:sldLayoutId id="2147483725" r:id="rId73"/>
  </p:sldLayoutIdLst>
  <p:hf sldNum="0" hdr="0" dt="0"/>
  <p:txStyles>
    <p:titleStyle>
      <a:lvl1pPr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None/>
        <a:defRPr sz="2400" b="0" i="1" kern="1200">
          <a:solidFill>
            <a:schemeClr val="accent1"/>
          </a:solidFill>
          <a:latin typeface="Rubik Bold" pitchFamily="2" charset="-79"/>
          <a:ea typeface="+mj-ea"/>
          <a:cs typeface="Rubik Bold" pitchFamily="2" charset="-79"/>
        </a:defRPr>
      </a:lvl1pPr>
    </p:titleStyle>
    <p:bodyStyle>
      <a:lvl1pPr marL="17145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425563"/>
          </a:solidFill>
          <a:latin typeface="Rubik" pitchFamily="2" charset="-79"/>
          <a:ea typeface="+mn-ea"/>
          <a:cs typeface="Rubik" pitchFamily="2" charset="-79"/>
        </a:defRPr>
      </a:lvl1pPr>
      <a:lvl2pPr marL="51435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425563"/>
          </a:solidFill>
          <a:latin typeface="Rubik" pitchFamily="2" charset="-79"/>
          <a:ea typeface="+mn-ea"/>
          <a:cs typeface="Rubik" pitchFamily="2" charset="-79"/>
        </a:defRPr>
      </a:lvl2pPr>
      <a:lvl3pPr marL="85725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425563"/>
          </a:solidFill>
          <a:latin typeface="Rubik" pitchFamily="2" charset="-79"/>
          <a:ea typeface="+mn-ea"/>
          <a:cs typeface="Rubik" pitchFamily="2" charset="-79"/>
        </a:defRPr>
      </a:lvl3pPr>
      <a:lvl4pPr marL="120015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425563"/>
          </a:solidFill>
          <a:latin typeface="Rubik" pitchFamily="2" charset="-79"/>
          <a:ea typeface="+mn-ea"/>
          <a:cs typeface="Rubik" pitchFamily="2" charset="-79"/>
        </a:defRPr>
      </a:lvl4pPr>
      <a:lvl5pPr marL="154305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425563"/>
          </a:solidFill>
          <a:latin typeface="Rubik" pitchFamily="2" charset="-79"/>
          <a:ea typeface="+mn-ea"/>
          <a:cs typeface="Rubik" pitchFamily="2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-richardson-g2o/cm2020_h_e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googleusercontent.com/media/research.google.com/en/archive/mapreduce-osdi04.pdf" TargetMode="External"/><Relationship Id="rId2" Type="http://schemas.openxmlformats.org/officeDocument/2006/relationships/hyperlink" Target="https://static.googleusercontent.com/media/research.google.com/en/archive/gfs-sosp2003.pdf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static.googleusercontent.com/media/research.google.com/en/archive/bigtable-osdi06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-richardson-g2o/cm2020_h_e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eric-richardson-g2o/cm2020_h_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-richardson-g2o/cm2020_h_e" TargetMode="Externa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-richardson-g2o/cm2020_h_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-richardson-g2o/cm2020_h_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-richardson-g2o/cm2020_h_e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-richardson-g2o/cm2020_h_e" TargetMode="Externa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-richardson-g2o/cm2020_h_e.git" TargetMode="Externa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andbox-hdp.hortonworks.com:1080/" TargetMode="External"/><Relationship Id="rId2" Type="http://schemas.openxmlformats.org/officeDocument/2006/relationships/hyperlink" Target="https://www.cloudera.com/tutorials/learning-the-ropes-of-the-hdp-sandbox.html#environment-setup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127.0.0.1:8080/" TargetMode="External"/><Relationship Id="rId5" Type="http://schemas.openxmlformats.org/officeDocument/2006/relationships/hyperlink" Target="http://sandbox-hdp.hortonworks.com:8080/" TargetMode="External"/><Relationship Id="rId4" Type="http://schemas.openxmlformats.org/officeDocument/2006/relationships/hyperlink" Target="http://127.0.0.1:1080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-richardson-g2o/cm2020_h_e" TargetMode="Externa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80/" TargetMode="External"/><Relationship Id="rId2" Type="http://schemas.openxmlformats.org/officeDocument/2006/relationships/hyperlink" Target="http://sandbox-hdp.hortonworks.com:8080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eric-richardson-g2o/cm2020_h_e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-richardson-g2o/cm2020_h_e" TargetMode="Externa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2433E-F165-234A-92F3-5F1F15BF0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hadoop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6BDCE-C9D1-0840-BA1B-6833F22D1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BBB29-D9AD-B547-A33C-1B63613F5085}"/>
              </a:ext>
            </a:extLst>
          </p:cNvPr>
          <p:cNvSpPr/>
          <p:nvPr/>
        </p:nvSpPr>
        <p:spPr>
          <a:xfrm>
            <a:off x="4458026" y="2421709"/>
            <a:ext cx="2279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5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62DB594E-8FBD-5F42-8FAF-86A334C5C12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course format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E3617-A054-9743-ABAD-ACEFE3F83B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4745FC-620F-E146-ABE9-49120F1FF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4D812-D81F-F947-B967-51EE133497A9}"/>
              </a:ext>
            </a:extLst>
          </p:cNvPr>
          <p:cNvSpPr txBox="1"/>
          <p:nvPr/>
        </p:nvSpPr>
        <p:spPr>
          <a:xfrm>
            <a:off x="532882" y="1441343"/>
            <a:ext cx="4387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Some Formal Computer Science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Some Code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Conceptual 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Mechanical 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You don’t have to understand either the formal definitions or the code to understand the concepts or mechanics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Step-by-step guide to write and run a simple example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296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Introductions</a:t>
            </a:r>
          </a:p>
          <a:p>
            <a:r>
              <a:rPr lang="en-US" b="1" dirty="0"/>
              <a:t>What is Hadoop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HDFS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4 Functions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Map Reduce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6CBE3B-0C7A-4B4B-B3E5-A90F39652868}"/>
              </a:ext>
            </a:extLst>
          </p:cNvPr>
          <p:cNvSpPr/>
          <p:nvPr/>
        </p:nvSpPr>
        <p:spPr>
          <a:xfrm>
            <a:off x="3512819" y="164306"/>
            <a:ext cx="39434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https://github.com/eric-richardson-g2o/cm2020_h_e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2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F237-AF65-514F-B47C-104B5073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hadoop</a:t>
            </a:r>
            <a:r>
              <a:rPr lang="en-US" dirty="0"/>
              <a:t> -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C4DD-34F7-3C46-8C5F-A04386666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Based on Google White Papers</a:t>
            </a:r>
          </a:p>
          <a:p>
            <a:pPr lvl="1"/>
            <a:r>
              <a:rPr lang="en-US" dirty="0"/>
              <a:t>Google File System 2003 </a:t>
            </a:r>
            <a:r>
              <a:rPr lang="en-US" dirty="0">
                <a:hlinkClick r:id="rId2"/>
              </a:rPr>
              <a:t>https://static.googleusercontent.com/media/research.google.com/en//archive/gfs-sosp2003.pdf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MapReduce 2004 </a:t>
            </a:r>
            <a:r>
              <a:rPr lang="en-US" dirty="0">
                <a:hlinkClick r:id="rId3"/>
              </a:rPr>
              <a:t>https://static.googleusercontent.com/media/research.google.com/en//archive/mapreduce-osdi04.pdf</a:t>
            </a:r>
            <a:r>
              <a:rPr lang="en-US" dirty="0"/>
              <a:t>  </a:t>
            </a:r>
          </a:p>
          <a:p>
            <a:pPr lvl="1"/>
            <a:r>
              <a:rPr lang="en-US" dirty="0" err="1"/>
              <a:t>BigTable</a:t>
            </a:r>
            <a:r>
              <a:rPr lang="en-US" dirty="0"/>
              <a:t> 2006 </a:t>
            </a:r>
            <a:r>
              <a:rPr lang="en-US" dirty="0">
                <a:hlinkClick r:id="rId4"/>
              </a:rPr>
              <a:t>https://static.googleusercontent.com/media/research.google.com/en//archive/bigtable-osdi06.pdf</a:t>
            </a:r>
            <a:r>
              <a:rPr lang="en-US" dirty="0"/>
              <a:t> </a:t>
            </a:r>
          </a:p>
          <a:p>
            <a:r>
              <a:rPr lang="en-US" dirty="0"/>
              <a:t>Born at Yahoo!</a:t>
            </a:r>
          </a:p>
          <a:p>
            <a:pPr lvl="1"/>
            <a:r>
              <a:rPr lang="en-US" dirty="0"/>
              <a:t>2006 version 0.1.0</a:t>
            </a:r>
          </a:p>
          <a:p>
            <a:pPr lvl="1"/>
            <a:r>
              <a:rPr lang="en-US" dirty="0"/>
              <a:t>2012 version 1.0</a:t>
            </a:r>
          </a:p>
          <a:p>
            <a:r>
              <a:rPr lang="en-US" dirty="0"/>
              <a:t>YARN</a:t>
            </a:r>
          </a:p>
          <a:p>
            <a:pPr lvl="1"/>
            <a:r>
              <a:rPr lang="en-US" dirty="0"/>
              <a:t>Introduced in 2012 (Hadoop 2.0-alpha)</a:t>
            </a:r>
          </a:p>
          <a:p>
            <a:pPr lvl="1"/>
            <a:r>
              <a:rPr lang="en-US" dirty="0"/>
              <a:t>Released 2014 (Hadoop 2.2)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2AF65-841B-DE46-AC6F-4D4A736AB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63608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0171-399C-9C4C-9CD4-1E18FCC1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69FE1-4B34-4443-BF5F-898FDE14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 </a:t>
            </a:r>
            <a:r>
              <a:rPr lang="en-US" dirty="0">
                <a:sym typeface="Wingdings" pitchFamily="2" charset="2"/>
              </a:rPr>
              <a:t> File System</a:t>
            </a:r>
            <a:endParaRPr lang="en-US" dirty="0"/>
          </a:p>
          <a:p>
            <a:r>
              <a:rPr lang="en-US" dirty="0"/>
              <a:t>Map Reduce </a:t>
            </a:r>
            <a:r>
              <a:rPr lang="en-US" dirty="0">
                <a:sym typeface="Wingdings" pitchFamily="2" charset="2"/>
              </a:rPr>
              <a:t> Processing Framework</a:t>
            </a:r>
            <a:endParaRPr lang="en-US" dirty="0"/>
          </a:p>
          <a:p>
            <a:r>
              <a:rPr lang="en-US" dirty="0"/>
              <a:t>YARN </a:t>
            </a:r>
            <a:r>
              <a:rPr lang="en-US" dirty="0">
                <a:sym typeface="Wingdings" pitchFamily="2" charset="2"/>
              </a:rPr>
              <a:t> Job Scheduling &amp; Resource Management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Two NEW Components</a:t>
            </a:r>
            <a:endParaRPr lang="en-US" dirty="0"/>
          </a:p>
          <a:p>
            <a:r>
              <a:rPr lang="en-US" dirty="0"/>
              <a:t>Ozone </a:t>
            </a:r>
            <a:r>
              <a:rPr lang="en-US" dirty="0">
                <a:sym typeface="Wingdings" pitchFamily="2" charset="2"/>
              </a:rPr>
              <a:t> Object Store (v0.3.0)</a:t>
            </a:r>
          </a:p>
          <a:p>
            <a:r>
              <a:rPr lang="en-US" dirty="0">
                <a:sym typeface="Wingdings" pitchFamily="2" charset="2"/>
              </a:rPr>
              <a:t>Submarine  Run Machine Learning Applications on YARN (v0.2.0)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F72ED-A973-A443-961E-BC765D492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324315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DCCEE-A118-B145-BCB4-D432E5660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tier1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96595-BCD1-5F49-B092-24E28968D9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2"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Ambari</a:t>
            </a:r>
          </a:p>
          <a:p>
            <a:pPr>
              <a:lnSpc>
                <a:spcPct val="120000"/>
              </a:lnSpc>
            </a:pPr>
            <a:r>
              <a:rPr lang="en-US" dirty="0"/>
              <a:t>Avro*</a:t>
            </a:r>
          </a:p>
          <a:p>
            <a:pPr>
              <a:lnSpc>
                <a:spcPct val="120000"/>
              </a:lnSpc>
            </a:pPr>
            <a:r>
              <a:rPr lang="en-US" dirty="0"/>
              <a:t>Cassandra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Chukwa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HBase</a:t>
            </a:r>
          </a:p>
          <a:p>
            <a:pPr>
              <a:lnSpc>
                <a:spcPct val="120000"/>
              </a:lnSpc>
            </a:pPr>
            <a:r>
              <a:rPr lang="en-US" dirty="0"/>
              <a:t>Hive</a:t>
            </a:r>
          </a:p>
          <a:p>
            <a:pPr>
              <a:lnSpc>
                <a:spcPct val="120000"/>
              </a:lnSpc>
            </a:pPr>
            <a:r>
              <a:rPr lang="en-US" dirty="0"/>
              <a:t>Mahout</a:t>
            </a:r>
          </a:p>
          <a:p>
            <a:pPr>
              <a:lnSpc>
                <a:spcPct val="120000"/>
              </a:lnSpc>
            </a:pPr>
            <a:r>
              <a:rPr lang="en-US" dirty="0"/>
              <a:t>Oozie</a:t>
            </a:r>
          </a:p>
          <a:p>
            <a:pPr>
              <a:lnSpc>
                <a:spcPct val="120000"/>
              </a:lnSpc>
            </a:pPr>
            <a:r>
              <a:rPr lang="en-US" dirty="0"/>
              <a:t>Pig</a:t>
            </a:r>
          </a:p>
          <a:p>
            <a:pPr>
              <a:lnSpc>
                <a:spcPct val="120000"/>
              </a:lnSpc>
            </a:pPr>
            <a:r>
              <a:rPr lang="en-US" dirty="0"/>
              <a:t>Sqoop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Tez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Zookeeper*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436986-B0DF-C64A-A0F6-3F22F07EC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tier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561549-737E-4E49-9F0E-9B8ED4F815C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numCol="2">
            <a:noAutofit/>
          </a:bodyPr>
          <a:lstStyle/>
          <a:p>
            <a:r>
              <a:rPr lang="en-US" dirty="0"/>
              <a:t>Storm*</a:t>
            </a:r>
          </a:p>
          <a:p>
            <a:r>
              <a:rPr lang="en-US" dirty="0"/>
              <a:t>Phoenix</a:t>
            </a:r>
          </a:p>
          <a:p>
            <a:r>
              <a:rPr lang="en-US" dirty="0"/>
              <a:t>Impala</a:t>
            </a:r>
          </a:p>
          <a:p>
            <a:r>
              <a:rPr lang="en-US" dirty="0"/>
              <a:t>Kudu</a:t>
            </a:r>
          </a:p>
          <a:p>
            <a:r>
              <a:rPr lang="en-US" dirty="0"/>
              <a:t>Sentry</a:t>
            </a:r>
          </a:p>
          <a:p>
            <a:r>
              <a:rPr lang="en-US" dirty="0"/>
              <a:t>Ranger</a:t>
            </a:r>
          </a:p>
          <a:p>
            <a:r>
              <a:rPr lang="en-US" dirty="0"/>
              <a:t>Atlas</a:t>
            </a:r>
          </a:p>
          <a:p>
            <a:r>
              <a:rPr lang="en-US" dirty="0"/>
              <a:t>Flume*</a:t>
            </a:r>
          </a:p>
          <a:p>
            <a:r>
              <a:rPr lang="en-US" dirty="0"/>
              <a:t>Knox</a:t>
            </a:r>
          </a:p>
          <a:p>
            <a:r>
              <a:rPr lang="en-US" dirty="0"/>
              <a:t>Drill*</a:t>
            </a:r>
          </a:p>
          <a:p>
            <a:r>
              <a:rPr lang="en-US" dirty="0" err="1"/>
              <a:t>NiFi</a:t>
            </a:r>
            <a:r>
              <a:rPr lang="en-US" dirty="0"/>
              <a:t>*</a:t>
            </a:r>
          </a:p>
          <a:p>
            <a:r>
              <a:rPr lang="en-US" dirty="0" err="1"/>
              <a:t>Giraph</a:t>
            </a:r>
            <a:endParaRPr lang="en-US" dirty="0"/>
          </a:p>
          <a:p>
            <a:r>
              <a:rPr lang="en-US" dirty="0"/>
              <a:t>ORC</a:t>
            </a:r>
          </a:p>
          <a:p>
            <a:r>
              <a:rPr lang="en-US" dirty="0"/>
              <a:t>Parquet*</a:t>
            </a:r>
          </a:p>
          <a:p>
            <a:r>
              <a:rPr lang="en-US" dirty="0"/>
              <a:t>Hue (not Apache)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8EBC1-E3FD-634E-8D4F-67E7DDF5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projects – all Apache projects except 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7C2BA-A08F-9A45-A21E-8D14E4CD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00C4-74B5-BC41-B6FE-F8D7099D76A1}"/>
              </a:ext>
            </a:extLst>
          </p:cNvPr>
          <p:cNvSpPr txBox="1"/>
          <p:nvPr/>
        </p:nvSpPr>
        <p:spPr>
          <a:xfrm>
            <a:off x="2570790" y="4742215"/>
            <a:ext cx="65732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*= Also found outside the Hadoop Ecosystem, though some not often (like Drill and Storm) </a:t>
            </a:r>
          </a:p>
        </p:txBody>
      </p:sp>
    </p:spTree>
    <p:extLst>
      <p:ext uri="{BB962C8B-B14F-4D97-AF65-F5344CB8AC3E}">
        <p14:creationId xmlns:p14="http://schemas.microsoft.com/office/powerpoint/2010/main" val="271445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FCE797-06E9-6A48-BFDD-937DD890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mention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CD8B54-CF95-D04F-811F-A8B63646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</a:t>
            </a:r>
          </a:p>
          <a:p>
            <a:r>
              <a:rPr lang="en-US" dirty="0"/>
              <a:t>Apache Kafka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2BD5B8-BD32-094E-BB75-6EC38842E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52783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94A8-CF34-534B-BE1D-847FC8AB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was </a:t>
            </a:r>
            <a:r>
              <a:rPr lang="en-US" dirty="0" err="1"/>
              <a:t>hadoop</a:t>
            </a:r>
            <a:r>
              <a:rPr lang="en-US" dirty="0"/>
              <a:t> created?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EF2E-5F6E-3847-9117-F320537C2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by adding machines – rather than getting a bigger machine</a:t>
            </a:r>
          </a:p>
          <a:p>
            <a:r>
              <a:rPr lang="en-US" dirty="0"/>
              <a:t>Efficiently perform massively parallel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0A1A8-C40E-4B4E-8F46-28C29200E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16718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66A2-889B-5C4E-947D-21B86532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I use </a:t>
            </a:r>
            <a:r>
              <a:rPr lang="en-US" dirty="0" err="1"/>
              <a:t>hadoop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D5BBE-7AF2-7B4A-AA15-DB36FB68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your problem doesn’t fit on a single machine	</a:t>
            </a:r>
          </a:p>
          <a:p>
            <a:pPr lvl="1"/>
            <a:r>
              <a:rPr lang="en-US" dirty="0"/>
              <a:t>Volume – Too much data</a:t>
            </a:r>
          </a:p>
          <a:p>
            <a:pPr lvl="1"/>
            <a:r>
              <a:rPr lang="en-US" dirty="0"/>
              <a:t>Velocity – Data/requests arriving too fast</a:t>
            </a:r>
          </a:p>
          <a:p>
            <a:pPr lvl="1"/>
            <a:r>
              <a:rPr lang="en-US" dirty="0"/>
              <a:t>Variety – Too many different kinds of data</a:t>
            </a:r>
          </a:p>
          <a:p>
            <a:r>
              <a:rPr lang="en-US" dirty="0"/>
              <a:t>If it fits on one machine, do it on one machine</a:t>
            </a:r>
          </a:p>
          <a:p>
            <a:pPr lvl="1"/>
            <a:r>
              <a:rPr lang="en-US" dirty="0"/>
              <a:t>First rule of distributed systems is “Don’t distribute your systems”</a:t>
            </a:r>
          </a:p>
          <a:p>
            <a:r>
              <a:rPr lang="en-US" dirty="0"/>
              <a:t>The definition of “what fits on a machine” is changing all the time as hardware improves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AB8C3-8C5B-5344-B631-97D73C469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145334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Introductions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What is Hadoop</a:t>
            </a:r>
          </a:p>
          <a:p>
            <a:r>
              <a:rPr lang="en-US" b="1" dirty="0"/>
              <a:t>HDFS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4 Functions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Map Reduce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46AB4A-8F0E-5B49-A53C-00DBC4D6F195}"/>
              </a:ext>
            </a:extLst>
          </p:cNvPr>
          <p:cNvSpPr/>
          <p:nvPr/>
        </p:nvSpPr>
        <p:spPr>
          <a:xfrm>
            <a:off x="3512819" y="164306"/>
            <a:ext cx="39434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https://github.com/eric-richardson-g2o/cm2020_h_e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4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60B3-2585-C34F-B0A9-61BFDF71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473" y="666573"/>
            <a:ext cx="4140818" cy="2960384"/>
          </a:xfrm>
        </p:spPr>
        <p:txBody>
          <a:bodyPr>
            <a:normAutofit/>
          </a:bodyPr>
          <a:lstStyle/>
          <a:p>
            <a:r>
              <a:rPr lang="en-US" dirty="0"/>
              <a:t>move the computation to the data rather than the data to the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9BD30-7AA6-D847-BB04-61FBF0FEF9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8698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3E7C762F-C57E-A449-82FD-700B2CD0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8" y="533329"/>
            <a:ext cx="8074100" cy="4445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B956F-ACDC-7140-AAFE-48CDC4AC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hadoop</a:t>
            </a:r>
            <a:r>
              <a:rPr lang="en-US" dirty="0"/>
              <a:t> essentials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A48666-9735-F344-8F80-7ED826512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D0031-175E-6446-AFD3-FFD17F48C1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g2o,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5ED4AC1-A7CE-A743-BE74-82A5F14A787A}"/>
              </a:ext>
            </a:extLst>
          </p:cNvPr>
          <p:cNvSpPr txBox="1">
            <a:spLocks/>
          </p:cNvSpPr>
          <p:nvPr/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b="0" i="0" kern="1200">
                <a:solidFill>
                  <a:schemeClr val="bg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2020 g2o, LLC;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49E9E-C206-DD41-908B-FEE35FC70AF9}"/>
              </a:ext>
            </a:extLst>
          </p:cNvPr>
          <p:cNvSpPr/>
          <p:nvPr/>
        </p:nvSpPr>
        <p:spPr>
          <a:xfrm>
            <a:off x="3512819" y="164306"/>
            <a:ext cx="39434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https://github.com/eric-richardson-g2o/cm2020_h_e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80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8359-E0B7-9A46-93A3-E061793AA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Fault tolerant</a:t>
            </a:r>
          </a:p>
          <a:p>
            <a:r>
              <a:rPr lang="en-US" dirty="0"/>
              <a:t>Designed to run on commodity hardware</a:t>
            </a:r>
          </a:p>
          <a:p>
            <a:r>
              <a:rPr lang="en-US" dirty="0"/>
              <a:t>High throughput</a:t>
            </a:r>
          </a:p>
          <a:p>
            <a:r>
              <a:rPr lang="en-US" dirty="0"/>
              <a:t>Streaming access to data</a:t>
            </a:r>
          </a:p>
          <a:p>
            <a:r>
              <a:rPr lang="en-US" dirty="0"/>
              <a:t>Limited operations</a:t>
            </a:r>
          </a:p>
          <a:p>
            <a:pPr lvl="1"/>
            <a:r>
              <a:rPr lang="en-US" dirty="0"/>
              <a:t>Create</a:t>
            </a:r>
          </a:p>
          <a:p>
            <a:pPr lvl="1"/>
            <a:r>
              <a:rPr lang="en-US" dirty="0"/>
              <a:t>Append</a:t>
            </a:r>
          </a:p>
          <a:p>
            <a:pPr lvl="1"/>
            <a:r>
              <a:rPr lang="en-US" dirty="0"/>
              <a:t>Truncate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Rename (move)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136948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933B-28F9-E74F-8B9F-5C14D933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8CF28-3F7D-EC49-A43F-AB558E5DF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4223901" cy="3263504"/>
          </a:xfrm>
        </p:spPr>
        <p:txBody>
          <a:bodyPr/>
          <a:lstStyle/>
          <a:p>
            <a:r>
              <a:rPr lang="en-US" dirty="0" err="1"/>
              <a:t>NameNode</a:t>
            </a:r>
            <a:endParaRPr lang="en-US" dirty="0"/>
          </a:p>
          <a:p>
            <a:r>
              <a:rPr lang="en-US" dirty="0" err="1"/>
              <a:t>DataNode</a:t>
            </a:r>
            <a:endParaRPr lang="en-US" dirty="0"/>
          </a:p>
          <a:p>
            <a:r>
              <a:rPr lang="en-US" dirty="0"/>
              <a:t>Client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9278C-436A-F340-9C6F-D9617A7B53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2F3E7-14D0-164B-90FD-45B8DC961CDF}"/>
              </a:ext>
            </a:extLst>
          </p:cNvPr>
          <p:cNvGrpSpPr/>
          <p:nvPr/>
        </p:nvGrpSpPr>
        <p:grpSpPr>
          <a:xfrm>
            <a:off x="5061469" y="293562"/>
            <a:ext cx="2630396" cy="1627057"/>
            <a:chOff x="4650621" y="116285"/>
            <a:chExt cx="2630396" cy="162705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81E4221-BD30-0846-BE8B-2C3A72AA8C2A}"/>
                </a:ext>
              </a:extLst>
            </p:cNvPr>
            <p:cNvSpPr/>
            <p:nvPr/>
          </p:nvSpPr>
          <p:spPr>
            <a:xfrm>
              <a:off x="4650621" y="116285"/>
              <a:ext cx="2630396" cy="162705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Management 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A3C27A4-C8E1-AC4E-95A7-9BD46A29E1F7}"/>
                </a:ext>
              </a:extLst>
            </p:cNvPr>
            <p:cNvSpPr/>
            <p:nvPr/>
          </p:nvSpPr>
          <p:spPr>
            <a:xfrm>
              <a:off x="4787781" y="498893"/>
              <a:ext cx="1258715" cy="116753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NameNode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9FF0A2-1713-DB46-BD56-BF531F6456B9}"/>
                </a:ext>
              </a:extLst>
            </p:cNvPr>
            <p:cNvSpPr/>
            <p:nvPr/>
          </p:nvSpPr>
          <p:spPr>
            <a:xfrm>
              <a:off x="4913109" y="1217317"/>
              <a:ext cx="1008057" cy="34975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Map</a:t>
              </a: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0886383C-E8BE-B04D-9C65-56D9F9AA1506}"/>
                </a:ext>
              </a:extLst>
            </p:cNvPr>
            <p:cNvSpPr/>
            <p:nvPr/>
          </p:nvSpPr>
          <p:spPr>
            <a:xfrm>
              <a:off x="6148150" y="1193336"/>
              <a:ext cx="1008057" cy="349758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Map</a:t>
              </a: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6783D268-B7BB-2F41-A488-A81C951C3A46}"/>
                </a:ext>
              </a:extLst>
            </p:cNvPr>
            <p:cNvSpPr/>
            <p:nvPr/>
          </p:nvSpPr>
          <p:spPr>
            <a:xfrm>
              <a:off x="6148150" y="867558"/>
              <a:ext cx="1008057" cy="34975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Namespace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C536E2-B9CE-CE4E-860D-4D2923B28FF5}"/>
                </a:ext>
              </a:extLst>
            </p:cNvPr>
            <p:cNvSpPr/>
            <p:nvPr/>
          </p:nvSpPr>
          <p:spPr>
            <a:xfrm>
              <a:off x="4913109" y="867558"/>
              <a:ext cx="1008057" cy="349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Namespace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1CF7E9-B154-F544-AEA4-199AFABF811A}"/>
              </a:ext>
            </a:extLst>
          </p:cNvPr>
          <p:cNvGrpSpPr/>
          <p:nvPr/>
        </p:nvGrpSpPr>
        <p:grpSpPr>
          <a:xfrm>
            <a:off x="4607130" y="2341998"/>
            <a:ext cx="1427148" cy="1692068"/>
            <a:chOff x="5204389" y="2392822"/>
            <a:chExt cx="1427148" cy="169206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A4E8C00-079D-6D45-92B9-EC17687BC078}"/>
                </a:ext>
              </a:extLst>
            </p:cNvPr>
            <p:cNvSpPr/>
            <p:nvPr/>
          </p:nvSpPr>
          <p:spPr>
            <a:xfrm>
              <a:off x="5204389" y="2392822"/>
              <a:ext cx="1427148" cy="169206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Worker Node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56F52E6-63E4-B14A-B722-BFE9977B333C}"/>
                </a:ext>
              </a:extLst>
            </p:cNvPr>
            <p:cNvSpPr/>
            <p:nvPr/>
          </p:nvSpPr>
          <p:spPr>
            <a:xfrm>
              <a:off x="5289847" y="2796309"/>
              <a:ext cx="1236833" cy="75874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DataNode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723DE8-4F50-7B4D-9917-FE3A80F37478}"/>
                </a:ext>
              </a:extLst>
            </p:cNvPr>
            <p:cNvSpPr/>
            <p:nvPr/>
          </p:nvSpPr>
          <p:spPr>
            <a:xfrm>
              <a:off x="5417137" y="3112251"/>
              <a:ext cx="1008057" cy="34975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List</a:t>
              </a:r>
            </a:p>
          </p:txBody>
        </p: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38CE1CF5-BBDD-984C-8C5D-F95DD1C6E6D6}"/>
                </a:ext>
              </a:extLst>
            </p:cNvPr>
            <p:cNvSpPr/>
            <p:nvPr/>
          </p:nvSpPr>
          <p:spPr>
            <a:xfrm>
              <a:off x="5404234" y="3642033"/>
              <a:ext cx="1008057" cy="349758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D320B8-969C-5441-9DD9-BA109B5AA462}"/>
              </a:ext>
            </a:extLst>
          </p:cNvPr>
          <p:cNvGrpSpPr/>
          <p:nvPr/>
        </p:nvGrpSpPr>
        <p:grpSpPr>
          <a:xfrm>
            <a:off x="6733609" y="2341998"/>
            <a:ext cx="1427148" cy="1692068"/>
            <a:chOff x="5204389" y="2392822"/>
            <a:chExt cx="1427148" cy="16920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48EE678-65BC-9E42-B457-59D079B7A6EB}"/>
                </a:ext>
              </a:extLst>
            </p:cNvPr>
            <p:cNvSpPr/>
            <p:nvPr/>
          </p:nvSpPr>
          <p:spPr>
            <a:xfrm>
              <a:off x="5204389" y="2392822"/>
              <a:ext cx="1427148" cy="169206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Worker Node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EB5BC1C-DD32-2F49-8468-B2CFA1420826}"/>
                </a:ext>
              </a:extLst>
            </p:cNvPr>
            <p:cNvSpPr/>
            <p:nvPr/>
          </p:nvSpPr>
          <p:spPr>
            <a:xfrm>
              <a:off x="5289847" y="2796309"/>
              <a:ext cx="1236833" cy="75874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DataNode</a:t>
              </a: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A019BA-BE82-614F-A049-A948F5114E74}"/>
                </a:ext>
              </a:extLst>
            </p:cNvPr>
            <p:cNvSpPr/>
            <p:nvPr/>
          </p:nvSpPr>
          <p:spPr>
            <a:xfrm>
              <a:off x="5417137" y="3112251"/>
              <a:ext cx="1008057" cy="34975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List</a:t>
              </a:r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2ABADDC2-8A1E-8644-80E3-E8920C10E8C1}"/>
                </a:ext>
              </a:extLst>
            </p:cNvPr>
            <p:cNvSpPr/>
            <p:nvPr/>
          </p:nvSpPr>
          <p:spPr>
            <a:xfrm>
              <a:off x="5404234" y="3642033"/>
              <a:ext cx="1008057" cy="349758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6BFE944-D183-E748-9AF6-50BC22F68FB5}"/>
              </a:ext>
            </a:extLst>
          </p:cNvPr>
          <p:cNvSpPr txBox="1"/>
          <p:nvPr/>
        </p:nvSpPr>
        <p:spPr>
          <a:xfrm>
            <a:off x="6230886" y="304256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76B7A0-373C-0C44-8832-412ED8264BD5}"/>
              </a:ext>
            </a:extLst>
          </p:cNvPr>
          <p:cNvSpPr/>
          <p:nvPr/>
        </p:nvSpPr>
        <p:spPr>
          <a:xfrm>
            <a:off x="4152605" y="4263974"/>
            <a:ext cx="1159840" cy="69924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Process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C2DCFFC-C07A-6C46-89F6-33A64DEC1024}"/>
              </a:ext>
            </a:extLst>
          </p:cNvPr>
          <p:cNvSpPr/>
          <p:nvPr/>
        </p:nvSpPr>
        <p:spPr>
          <a:xfrm>
            <a:off x="5356771" y="4263139"/>
            <a:ext cx="1159840" cy="699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53717B-6C0A-3542-818A-C11D8A8DA14C}"/>
              </a:ext>
            </a:extLst>
          </p:cNvPr>
          <p:cNvSpPr/>
          <p:nvPr/>
        </p:nvSpPr>
        <p:spPr>
          <a:xfrm>
            <a:off x="6558173" y="4263138"/>
            <a:ext cx="1134169" cy="348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192326-07FF-B046-A1FC-ED78FB8CD292}"/>
              </a:ext>
            </a:extLst>
          </p:cNvPr>
          <p:cNvSpPr/>
          <p:nvPr/>
        </p:nvSpPr>
        <p:spPr>
          <a:xfrm>
            <a:off x="6557696" y="4615692"/>
            <a:ext cx="1134169" cy="3488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Block Storage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5B6FA3CF-6D40-1244-A7D9-3B5ED8FF5539}"/>
              </a:ext>
            </a:extLst>
          </p:cNvPr>
          <p:cNvSpPr/>
          <p:nvPr/>
        </p:nvSpPr>
        <p:spPr>
          <a:xfrm>
            <a:off x="7761862" y="4630364"/>
            <a:ext cx="1134169" cy="34883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8822AF-F98C-CA42-BF11-364723EB2F7E}"/>
              </a:ext>
            </a:extLst>
          </p:cNvPr>
          <p:cNvSpPr/>
          <p:nvPr/>
        </p:nvSpPr>
        <p:spPr>
          <a:xfrm>
            <a:off x="7762339" y="4252888"/>
            <a:ext cx="1134169" cy="359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564690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92EE0-E492-5C47-9FAB-1B6AEAE9703A}"/>
              </a:ext>
            </a:extLst>
          </p:cNvPr>
          <p:cNvSpPr>
            <a:spLocks noChangeAspect="1"/>
          </p:cNvSpPr>
          <p:nvPr/>
        </p:nvSpPr>
        <p:spPr>
          <a:xfrm>
            <a:off x="4401434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89BB2-02F3-2F46-9D8F-C41410BFFFF9}"/>
              </a:ext>
            </a:extLst>
          </p:cNvPr>
          <p:cNvSpPr>
            <a:spLocks noChangeAspect="1"/>
          </p:cNvSpPr>
          <p:nvPr/>
        </p:nvSpPr>
        <p:spPr>
          <a:xfrm>
            <a:off x="3305869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98FAC-D96B-8546-BB95-26108D2DF80C}"/>
              </a:ext>
            </a:extLst>
          </p:cNvPr>
          <p:cNvSpPr>
            <a:spLocks noChangeAspect="1"/>
          </p:cNvSpPr>
          <p:nvPr/>
        </p:nvSpPr>
        <p:spPr>
          <a:xfrm>
            <a:off x="3296353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25F46-06FB-4B48-BDB2-8CB9A00A164D}"/>
              </a:ext>
            </a:extLst>
          </p:cNvPr>
          <p:cNvSpPr>
            <a:spLocks noChangeAspect="1"/>
          </p:cNvSpPr>
          <p:nvPr/>
        </p:nvSpPr>
        <p:spPr>
          <a:xfrm>
            <a:off x="1076402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 dirty="0"/>
              <a:t>node0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78F1B-467D-9748-9E51-40C609A23F6B}"/>
              </a:ext>
            </a:extLst>
          </p:cNvPr>
          <p:cNvSpPr>
            <a:spLocks noChangeAspect="1"/>
          </p:cNvSpPr>
          <p:nvPr/>
        </p:nvSpPr>
        <p:spPr>
          <a:xfrm>
            <a:off x="1207262" y="2996081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CF4F2-66D0-4748-9081-9964F68D36B1}"/>
              </a:ext>
            </a:extLst>
          </p:cNvPr>
          <p:cNvSpPr>
            <a:spLocks noChangeAspect="1"/>
          </p:cNvSpPr>
          <p:nvPr/>
        </p:nvSpPr>
        <p:spPr>
          <a:xfrm>
            <a:off x="1584645" y="31219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7C437-2F6A-C04F-B4FB-6D20CC0A7FB4}"/>
              </a:ext>
            </a:extLst>
          </p:cNvPr>
          <p:cNvSpPr>
            <a:spLocks noChangeAspect="1"/>
          </p:cNvSpPr>
          <p:nvPr/>
        </p:nvSpPr>
        <p:spPr>
          <a:xfrm>
            <a:off x="2187245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3C5FD-3E8B-3746-A4F6-64401DE1A9AF}"/>
              </a:ext>
            </a:extLst>
          </p:cNvPr>
          <p:cNvSpPr>
            <a:spLocks noChangeAspect="1"/>
          </p:cNvSpPr>
          <p:nvPr/>
        </p:nvSpPr>
        <p:spPr>
          <a:xfrm>
            <a:off x="3400317" y="319761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BDA04-0691-CB49-A2A6-326A0ED0ACCA}"/>
              </a:ext>
            </a:extLst>
          </p:cNvPr>
          <p:cNvSpPr>
            <a:spLocks noChangeAspect="1"/>
          </p:cNvSpPr>
          <p:nvPr/>
        </p:nvSpPr>
        <p:spPr>
          <a:xfrm>
            <a:off x="2344980" y="308169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006161-E2BA-734F-AB80-57B6C6B25515}"/>
              </a:ext>
            </a:extLst>
          </p:cNvPr>
          <p:cNvSpPr>
            <a:spLocks noChangeAspect="1"/>
          </p:cNvSpPr>
          <p:nvPr/>
        </p:nvSpPr>
        <p:spPr>
          <a:xfrm>
            <a:off x="3656291" y="2932279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752FC-5B9A-6345-8562-B25DF4D7DD26}"/>
              </a:ext>
            </a:extLst>
          </p:cNvPr>
          <p:cNvSpPr>
            <a:spLocks noChangeAspect="1"/>
          </p:cNvSpPr>
          <p:nvPr/>
        </p:nvSpPr>
        <p:spPr>
          <a:xfrm>
            <a:off x="2787664" y="294453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F96169-E077-834E-A634-5812D0BA410A}"/>
              </a:ext>
            </a:extLst>
          </p:cNvPr>
          <p:cNvSpPr>
            <a:spLocks noChangeAspect="1"/>
          </p:cNvSpPr>
          <p:nvPr/>
        </p:nvSpPr>
        <p:spPr>
          <a:xfrm>
            <a:off x="4401434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57DDD-E285-F443-85BC-563D00413892}"/>
              </a:ext>
            </a:extLst>
          </p:cNvPr>
          <p:cNvSpPr>
            <a:spLocks noChangeAspect="1"/>
          </p:cNvSpPr>
          <p:nvPr/>
        </p:nvSpPr>
        <p:spPr>
          <a:xfrm>
            <a:off x="4524999" y="30070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593AE4-4721-D948-8292-6522B298BDDE}"/>
              </a:ext>
            </a:extLst>
          </p:cNvPr>
          <p:cNvSpPr>
            <a:spLocks noChangeAspect="1"/>
          </p:cNvSpPr>
          <p:nvPr/>
        </p:nvSpPr>
        <p:spPr>
          <a:xfrm>
            <a:off x="4973582" y="3184609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9B542-466B-4047-83D6-BD4CE259586A}"/>
              </a:ext>
            </a:extLst>
          </p:cNvPr>
          <p:cNvSpPr>
            <a:spLocks noChangeAspect="1"/>
          </p:cNvSpPr>
          <p:nvPr/>
        </p:nvSpPr>
        <p:spPr>
          <a:xfrm>
            <a:off x="1076402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E6117-8BB6-D144-A471-CC902BB7DA24}"/>
              </a:ext>
            </a:extLst>
          </p:cNvPr>
          <p:cNvSpPr>
            <a:spLocks noChangeAspect="1"/>
          </p:cNvSpPr>
          <p:nvPr/>
        </p:nvSpPr>
        <p:spPr>
          <a:xfrm>
            <a:off x="1168344" y="4093293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4280A-F937-6549-A335-46A2A5CAF93E}"/>
              </a:ext>
            </a:extLst>
          </p:cNvPr>
          <p:cNvSpPr>
            <a:spLocks noChangeAspect="1"/>
          </p:cNvSpPr>
          <p:nvPr/>
        </p:nvSpPr>
        <p:spPr>
          <a:xfrm>
            <a:off x="4524999" y="4366522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E07C4F-C4A1-EC45-9C69-2E55F094F86F}"/>
              </a:ext>
            </a:extLst>
          </p:cNvPr>
          <p:cNvSpPr>
            <a:spLocks noChangeAspect="1"/>
          </p:cNvSpPr>
          <p:nvPr/>
        </p:nvSpPr>
        <p:spPr>
          <a:xfrm>
            <a:off x="2187245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DB0BCE-327B-DE44-9761-72CF111C1386}"/>
              </a:ext>
            </a:extLst>
          </p:cNvPr>
          <p:cNvSpPr>
            <a:spLocks noChangeAspect="1"/>
          </p:cNvSpPr>
          <p:nvPr/>
        </p:nvSpPr>
        <p:spPr>
          <a:xfrm>
            <a:off x="2592686" y="413767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AD79E-AADF-B748-961B-A94448C76221}"/>
              </a:ext>
            </a:extLst>
          </p:cNvPr>
          <p:cNvSpPr>
            <a:spLocks noChangeAspect="1"/>
          </p:cNvSpPr>
          <p:nvPr/>
        </p:nvSpPr>
        <p:spPr>
          <a:xfrm>
            <a:off x="5007955" y="4127797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A2D2C-4F36-E848-A7A5-D065DCFCF966}"/>
              </a:ext>
            </a:extLst>
          </p:cNvPr>
          <p:cNvSpPr>
            <a:spLocks noChangeAspect="1"/>
          </p:cNvSpPr>
          <p:nvPr/>
        </p:nvSpPr>
        <p:spPr>
          <a:xfrm>
            <a:off x="3857353" y="416770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06269-72AE-3540-8F45-43F81A839D0A}"/>
              </a:ext>
            </a:extLst>
          </p:cNvPr>
          <p:cNvSpPr>
            <a:spLocks noChangeAspect="1"/>
          </p:cNvSpPr>
          <p:nvPr/>
        </p:nvSpPr>
        <p:spPr>
          <a:xfrm>
            <a:off x="3408770" y="432959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0663BC-8470-7A45-8BBC-3B280F8C56F0}"/>
              </a:ext>
            </a:extLst>
          </p:cNvPr>
          <p:cNvCxnSpPr>
            <a:cxnSpLocks/>
          </p:cNvCxnSpPr>
          <p:nvPr/>
        </p:nvCxnSpPr>
        <p:spPr>
          <a:xfrm>
            <a:off x="589998" y="3677975"/>
            <a:ext cx="508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10F7EE-C301-EB41-97A8-79DFFD647D87}"/>
              </a:ext>
            </a:extLst>
          </p:cNvPr>
          <p:cNvSpPr txBox="1"/>
          <p:nvPr/>
        </p:nvSpPr>
        <p:spPr>
          <a:xfrm>
            <a:off x="426720" y="33505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E74C5-CC61-0C4B-8E0C-430230E2FA70}"/>
              </a:ext>
            </a:extLst>
          </p:cNvPr>
          <p:cNvSpPr txBox="1"/>
          <p:nvPr/>
        </p:nvSpPr>
        <p:spPr>
          <a:xfrm>
            <a:off x="426720" y="37857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37F95F-91A3-174A-87EB-7A222F196BDA}"/>
              </a:ext>
            </a:extLst>
          </p:cNvPr>
          <p:cNvSpPr txBox="1"/>
          <p:nvPr/>
        </p:nvSpPr>
        <p:spPr>
          <a:xfrm>
            <a:off x="201084" y="449499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B8D6D8-F047-9E40-92CD-6270C5D7EC00}"/>
              </a:ext>
            </a:extLst>
          </p:cNvPr>
          <p:cNvSpPr txBox="1"/>
          <p:nvPr/>
        </p:nvSpPr>
        <p:spPr>
          <a:xfrm>
            <a:off x="198950" y="264127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E3AABE9-42EB-4344-927F-AD66E00A6734}"/>
              </a:ext>
            </a:extLst>
          </p:cNvPr>
          <p:cNvSpPr/>
          <p:nvPr/>
        </p:nvSpPr>
        <p:spPr>
          <a:xfrm>
            <a:off x="2187245" y="1904905"/>
            <a:ext cx="1568967" cy="418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NameNode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6274C-7419-A843-B863-99403D11A982}"/>
              </a:ext>
            </a:extLst>
          </p:cNvPr>
          <p:cNvSpPr txBox="1"/>
          <p:nvPr/>
        </p:nvSpPr>
        <p:spPr>
          <a:xfrm>
            <a:off x="4973582" y="1171599"/>
            <a:ext cx="3919406" cy="1133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(name, replicas, blocks,…)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/data/part-0, 3, {1,3}, …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/data/part-1, 3, {2,4,5},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DF847-374F-0246-A732-17FF0008EAEB}"/>
              </a:ext>
            </a:extLst>
          </p:cNvPr>
          <p:cNvSpPr txBox="1"/>
          <p:nvPr/>
        </p:nvSpPr>
        <p:spPr>
          <a:xfrm>
            <a:off x="5896255" y="2641271"/>
            <a:ext cx="3247746" cy="2432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Files are split into blocks (typically 128 MB)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block contains data from exactly 1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Blocks have the same amount of data except the last one in a file, which can have less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F64B11E-5D82-6A40-92FF-5863328B4EB9}"/>
              </a:ext>
            </a:extLst>
          </p:cNvPr>
          <p:cNvCxnSpPr>
            <a:stCxn id="36" idx="1"/>
            <a:endCxn id="35" idx="3"/>
          </p:cNvCxnSpPr>
          <p:nvPr/>
        </p:nvCxnSpPr>
        <p:spPr>
          <a:xfrm rot="10800000" flipV="1">
            <a:off x="3756212" y="1738259"/>
            <a:ext cx="1217370" cy="3760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76F2AD5-66CD-1E41-88BF-6440826C3762}"/>
              </a:ext>
            </a:extLst>
          </p:cNvPr>
          <p:cNvSpPr>
            <a:spLocks noChangeAspect="1"/>
          </p:cNvSpPr>
          <p:nvPr/>
        </p:nvSpPr>
        <p:spPr>
          <a:xfrm>
            <a:off x="1632901" y="4270190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7156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 - writes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92EE0-E492-5C47-9FAB-1B6AEAE9703A}"/>
              </a:ext>
            </a:extLst>
          </p:cNvPr>
          <p:cNvSpPr>
            <a:spLocks noChangeAspect="1"/>
          </p:cNvSpPr>
          <p:nvPr/>
        </p:nvSpPr>
        <p:spPr>
          <a:xfrm>
            <a:off x="4401434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89BB2-02F3-2F46-9D8F-C41410BFFFF9}"/>
              </a:ext>
            </a:extLst>
          </p:cNvPr>
          <p:cNvSpPr>
            <a:spLocks noChangeAspect="1"/>
          </p:cNvSpPr>
          <p:nvPr/>
        </p:nvSpPr>
        <p:spPr>
          <a:xfrm>
            <a:off x="3305869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98FAC-D96B-8546-BB95-26108D2DF80C}"/>
              </a:ext>
            </a:extLst>
          </p:cNvPr>
          <p:cNvSpPr>
            <a:spLocks noChangeAspect="1"/>
          </p:cNvSpPr>
          <p:nvPr/>
        </p:nvSpPr>
        <p:spPr>
          <a:xfrm>
            <a:off x="3296353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25F46-06FB-4B48-BDB2-8CB9A00A164D}"/>
              </a:ext>
            </a:extLst>
          </p:cNvPr>
          <p:cNvSpPr>
            <a:spLocks noChangeAspect="1"/>
          </p:cNvSpPr>
          <p:nvPr/>
        </p:nvSpPr>
        <p:spPr>
          <a:xfrm>
            <a:off x="1076402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 dirty="0"/>
              <a:t>node0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78F1B-467D-9748-9E51-40C609A23F6B}"/>
              </a:ext>
            </a:extLst>
          </p:cNvPr>
          <p:cNvSpPr>
            <a:spLocks noChangeAspect="1"/>
          </p:cNvSpPr>
          <p:nvPr/>
        </p:nvSpPr>
        <p:spPr>
          <a:xfrm>
            <a:off x="1207262" y="2996081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CF4F2-66D0-4748-9081-9964F68D36B1}"/>
              </a:ext>
            </a:extLst>
          </p:cNvPr>
          <p:cNvSpPr>
            <a:spLocks noChangeAspect="1"/>
          </p:cNvSpPr>
          <p:nvPr/>
        </p:nvSpPr>
        <p:spPr>
          <a:xfrm>
            <a:off x="1584645" y="31219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7C437-2F6A-C04F-B4FB-6D20CC0A7FB4}"/>
              </a:ext>
            </a:extLst>
          </p:cNvPr>
          <p:cNvSpPr>
            <a:spLocks noChangeAspect="1"/>
          </p:cNvSpPr>
          <p:nvPr/>
        </p:nvSpPr>
        <p:spPr>
          <a:xfrm>
            <a:off x="2187245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3C5FD-3E8B-3746-A4F6-64401DE1A9AF}"/>
              </a:ext>
            </a:extLst>
          </p:cNvPr>
          <p:cNvSpPr>
            <a:spLocks noChangeAspect="1"/>
          </p:cNvSpPr>
          <p:nvPr/>
        </p:nvSpPr>
        <p:spPr>
          <a:xfrm>
            <a:off x="3400317" y="319761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BDA04-0691-CB49-A2A6-326A0ED0ACCA}"/>
              </a:ext>
            </a:extLst>
          </p:cNvPr>
          <p:cNvSpPr>
            <a:spLocks noChangeAspect="1"/>
          </p:cNvSpPr>
          <p:nvPr/>
        </p:nvSpPr>
        <p:spPr>
          <a:xfrm>
            <a:off x="2344980" y="308169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006161-E2BA-734F-AB80-57B6C6B25515}"/>
              </a:ext>
            </a:extLst>
          </p:cNvPr>
          <p:cNvSpPr>
            <a:spLocks noChangeAspect="1"/>
          </p:cNvSpPr>
          <p:nvPr/>
        </p:nvSpPr>
        <p:spPr>
          <a:xfrm>
            <a:off x="3656291" y="2932279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752FC-5B9A-6345-8562-B25DF4D7DD26}"/>
              </a:ext>
            </a:extLst>
          </p:cNvPr>
          <p:cNvSpPr>
            <a:spLocks noChangeAspect="1"/>
          </p:cNvSpPr>
          <p:nvPr/>
        </p:nvSpPr>
        <p:spPr>
          <a:xfrm>
            <a:off x="2787664" y="294453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F96169-E077-834E-A634-5812D0BA410A}"/>
              </a:ext>
            </a:extLst>
          </p:cNvPr>
          <p:cNvSpPr>
            <a:spLocks noChangeAspect="1"/>
          </p:cNvSpPr>
          <p:nvPr/>
        </p:nvSpPr>
        <p:spPr>
          <a:xfrm>
            <a:off x="4401434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57DDD-E285-F443-85BC-563D00413892}"/>
              </a:ext>
            </a:extLst>
          </p:cNvPr>
          <p:cNvSpPr>
            <a:spLocks noChangeAspect="1"/>
          </p:cNvSpPr>
          <p:nvPr/>
        </p:nvSpPr>
        <p:spPr>
          <a:xfrm>
            <a:off x="4524999" y="30070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593AE4-4721-D948-8292-6522B298BDDE}"/>
              </a:ext>
            </a:extLst>
          </p:cNvPr>
          <p:cNvSpPr>
            <a:spLocks noChangeAspect="1"/>
          </p:cNvSpPr>
          <p:nvPr/>
        </p:nvSpPr>
        <p:spPr>
          <a:xfrm>
            <a:off x="4973582" y="3184609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9B542-466B-4047-83D6-BD4CE259586A}"/>
              </a:ext>
            </a:extLst>
          </p:cNvPr>
          <p:cNvSpPr>
            <a:spLocks noChangeAspect="1"/>
          </p:cNvSpPr>
          <p:nvPr/>
        </p:nvSpPr>
        <p:spPr>
          <a:xfrm>
            <a:off x="1076402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E6117-8BB6-D144-A471-CC902BB7DA24}"/>
              </a:ext>
            </a:extLst>
          </p:cNvPr>
          <p:cNvSpPr>
            <a:spLocks noChangeAspect="1"/>
          </p:cNvSpPr>
          <p:nvPr/>
        </p:nvSpPr>
        <p:spPr>
          <a:xfrm>
            <a:off x="1168344" y="408432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4280A-F937-6549-A335-46A2A5CAF93E}"/>
              </a:ext>
            </a:extLst>
          </p:cNvPr>
          <p:cNvSpPr>
            <a:spLocks noChangeAspect="1"/>
          </p:cNvSpPr>
          <p:nvPr/>
        </p:nvSpPr>
        <p:spPr>
          <a:xfrm>
            <a:off x="4524999" y="4366522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E07C4F-C4A1-EC45-9C69-2E55F094F86F}"/>
              </a:ext>
            </a:extLst>
          </p:cNvPr>
          <p:cNvSpPr>
            <a:spLocks noChangeAspect="1"/>
          </p:cNvSpPr>
          <p:nvPr/>
        </p:nvSpPr>
        <p:spPr>
          <a:xfrm>
            <a:off x="2187245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DB0BCE-327B-DE44-9761-72CF111C1386}"/>
              </a:ext>
            </a:extLst>
          </p:cNvPr>
          <p:cNvSpPr>
            <a:spLocks noChangeAspect="1"/>
          </p:cNvSpPr>
          <p:nvPr/>
        </p:nvSpPr>
        <p:spPr>
          <a:xfrm>
            <a:off x="2592686" y="413767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AD79E-AADF-B748-961B-A94448C76221}"/>
              </a:ext>
            </a:extLst>
          </p:cNvPr>
          <p:cNvSpPr>
            <a:spLocks noChangeAspect="1"/>
          </p:cNvSpPr>
          <p:nvPr/>
        </p:nvSpPr>
        <p:spPr>
          <a:xfrm>
            <a:off x="5007955" y="4127797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7191F-C98B-BA43-8240-FE57F9FC275C}"/>
              </a:ext>
            </a:extLst>
          </p:cNvPr>
          <p:cNvSpPr>
            <a:spLocks noChangeAspect="1"/>
          </p:cNvSpPr>
          <p:nvPr/>
        </p:nvSpPr>
        <p:spPr>
          <a:xfrm>
            <a:off x="1632901" y="4270190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A2D2C-4F36-E848-A7A5-D065DCFCF966}"/>
              </a:ext>
            </a:extLst>
          </p:cNvPr>
          <p:cNvSpPr>
            <a:spLocks noChangeAspect="1"/>
          </p:cNvSpPr>
          <p:nvPr/>
        </p:nvSpPr>
        <p:spPr>
          <a:xfrm>
            <a:off x="3857353" y="416770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06269-72AE-3540-8F45-43F81A839D0A}"/>
              </a:ext>
            </a:extLst>
          </p:cNvPr>
          <p:cNvSpPr>
            <a:spLocks noChangeAspect="1"/>
          </p:cNvSpPr>
          <p:nvPr/>
        </p:nvSpPr>
        <p:spPr>
          <a:xfrm>
            <a:off x="3408770" y="432959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0663BC-8470-7A45-8BBC-3B280F8C56F0}"/>
              </a:ext>
            </a:extLst>
          </p:cNvPr>
          <p:cNvCxnSpPr>
            <a:cxnSpLocks/>
          </p:cNvCxnSpPr>
          <p:nvPr/>
        </p:nvCxnSpPr>
        <p:spPr>
          <a:xfrm>
            <a:off x="589998" y="3677975"/>
            <a:ext cx="508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10F7EE-C301-EB41-97A8-79DFFD647D87}"/>
              </a:ext>
            </a:extLst>
          </p:cNvPr>
          <p:cNvSpPr txBox="1"/>
          <p:nvPr/>
        </p:nvSpPr>
        <p:spPr>
          <a:xfrm>
            <a:off x="426720" y="33505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E74C5-CC61-0C4B-8E0C-430230E2FA70}"/>
              </a:ext>
            </a:extLst>
          </p:cNvPr>
          <p:cNvSpPr txBox="1"/>
          <p:nvPr/>
        </p:nvSpPr>
        <p:spPr>
          <a:xfrm>
            <a:off x="426720" y="37857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37F95F-91A3-174A-87EB-7A222F196BDA}"/>
              </a:ext>
            </a:extLst>
          </p:cNvPr>
          <p:cNvSpPr txBox="1"/>
          <p:nvPr/>
        </p:nvSpPr>
        <p:spPr>
          <a:xfrm>
            <a:off x="201084" y="449499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B8D6D8-F047-9E40-92CD-6270C5D7EC00}"/>
              </a:ext>
            </a:extLst>
          </p:cNvPr>
          <p:cNvSpPr txBox="1"/>
          <p:nvPr/>
        </p:nvSpPr>
        <p:spPr>
          <a:xfrm>
            <a:off x="198950" y="264127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E3AABE9-42EB-4344-927F-AD66E00A6734}"/>
              </a:ext>
            </a:extLst>
          </p:cNvPr>
          <p:cNvSpPr/>
          <p:nvPr/>
        </p:nvSpPr>
        <p:spPr>
          <a:xfrm>
            <a:off x="2187245" y="1904905"/>
            <a:ext cx="1568967" cy="418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NameNode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6274C-7419-A843-B863-99403D11A982}"/>
              </a:ext>
            </a:extLst>
          </p:cNvPr>
          <p:cNvSpPr txBox="1"/>
          <p:nvPr/>
        </p:nvSpPr>
        <p:spPr>
          <a:xfrm>
            <a:off x="4973582" y="1171599"/>
            <a:ext cx="3919406" cy="1133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(name, replicas, blocks,…)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/data/part-0, 3, {1,3}, …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/data/part-1, 3, {2,4,5},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DF847-374F-0246-A732-17FF0008EAEB}"/>
              </a:ext>
            </a:extLst>
          </p:cNvPr>
          <p:cNvSpPr txBox="1"/>
          <p:nvPr/>
        </p:nvSpPr>
        <p:spPr>
          <a:xfrm>
            <a:off x="5769107" y="2641271"/>
            <a:ext cx="3374894" cy="2432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Client is running on node4 is writing block 5</a:t>
            </a:r>
          </a:p>
          <a:p>
            <a:pPr marL="0" indent="0">
              <a:buNone/>
            </a:pPr>
            <a:r>
              <a:rPr lang="en-US" dirty="0"/>
              <a:t>Replication factor =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Asks NN for replicant list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Replicants are picked on different rack node1 &amp; node3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 write is local (node4)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node4 streams to node1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node1 streams to node3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F64B11E-5D82-6A40-92FF-5863328B4EB9}"/>
              </a:ext>
            </a:extLst>
          </p:cNvPr>
          <p:cNvCxnSpPr>
            <a:stCxn id="36" idx="1"/>
            <a:endCxn id="35" idx="3"/>
          </p:cNvCxnSpPr>
          <p:nvPr/>
        </p:nvCxnSpPr>
        <p:spPr>
          <a:xfrm rot="10800000" flipV="1">
            <a:off x="3756212" y="1738259"/>
            <a:ext cx="1217370" cy="3760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44BE8BA-6B01-FE4D-AEA1-73BEAA6EE862}"/>
              </a:ext>
            </a:extLst>
          </p:cNvPr>
          <p:cNvSpPr/>
          <p:nvPr/>
        </p:nvSpPr>
        <p:spPr>
          <a:xfrm>
            <a:off x="1107267" y="4385984"/>
            <a:ext cx="425656" cy="27384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latin typeface="Rubik" pitchFamily="2" charset="-79"/>
                <a:cs typeface="Rubik" pitchFamily="2" charset="-79"/>
              </a:rPr>
              <a:t>client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60E14A0-B289-FC4C-8770-EA5537D11F9F}"/>
              </a:ext>
            </a:extLst>
          </p:cNvPr>
          <p:cNvCxnSpPr>
            <a:cxnSpLocks/>
            <a:stCxn id="38" idx="5"/>
            <a:endCxn id="25" idx="2"/>
          </p:cNvCxnSpPr>
          <p:nvPr/>
        </p:nvCxnSpPr>
        <p:spPr>
          <a:xfrm rot="5400000" flipH="1" flipV="1">
            <a:off x="1582717" y="4432380"/>
            <a:ext cx="75214" cy="299474"/>
          </a:xfrm>
          <a:prstGeom prst="curvedConnector3">
            <a:avLst>
              <a:gd name="adj1" fmla="val -7119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84761BA-DA48-1049-A5CF-AC5EC352C838}"/>
              </a:ext>
            </a:extLst>
          </p:cNvPr>
          <p:cNvCxnSpPr>
            <a:cxnSpLocks/>
            <a:stCxn id="38" idx="2"/>
            <a:endCxn id="35" idx="1"/>
          </p:cNvCxnSpPr>
          <p:nvPr/>
        </p:nvCxnSpPr>
        <p:spPr>
          <a:xfrm rot="10800000" flipH="1">
            <a:off x="1107267" y="2114266"/>
            <a:ext cx="1079978" cy="2408641"/>
          </a:xfrm>
          <a:prstGeom prst="curvedConnector3">
            <a:avLst>
              <a:gd name="adj1" fmla="val -153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32B8B054-07C3-2840-9260-013730227692}"/>
              </a:ext>
            </a:extLst>
          </p:cNvPr>
          <p:cNvCxnSpPr>
            <a:cxnSpLocks/>
            <a:stCxn id="25" idx="0"/>
            <a:endCxn id="13" idx="1"/>
          </p:cNvCxnSpPr>
          <p:nvPr/>
        </p:nvCxnSpPr>
        <p:spPr>
          <a:xfrm rot="5400000" flipH="1" flipV="1">
            <a:off x="1531854" y="3457065"/>
            <a:ext cx="1051332" cy="57491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37DDE64A-F74F-F141-B18D-9E7F21B7F8ED}"/>
              </a:ext>
            </a:extLst>
          </p:cNvPr>
          <p:cNvCxnSpPr>
            <a:cxnSpLocks/>
            <a:stCxn id="13" idx="2"/>
            <a:endCxn id="18" idx="2"/>
          </p:cNvCxnSpPr>
          <p:nvPr/>
        </p:nvCxnSpPr>
        <p:spPr>
          <a:xfrm rot="16200000" flipH="1">
            <a:off x="3744986" y="2093172"/>
            <a:ext cx="102911" cy="2628602"/>
          </a:xfrm>
          <a:prstGeom prst="curvedConnector3">
            <a:avLst>
              <a:gd name="adj1" fmla="val 27857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983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 – writes from outside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92EE0-E492-5C47-9FAB-1B6AEAE9703A}"/>
              </a:ext>
            </a:extLst>
          </p:cNvPr>
          <p:cNvSpPr>
            <a:spLocks noChangeAspect="1"/>
          </p:cNvSpPr>
          <p:nvPr/>
        </p:nvSpPr>
        <p:spPr>
          <a:xfrm>
            <a:off x="4401434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89BB2-02F3-2F46-9D8F-C41410BFFFF9}"/>
              </a:ext>
            </a:extLst>
          </p:cNvPr>
          <p:cNvSpPr>
            <a:spLocks noChangeAspect="1"/>
          </p:cNvSpPr>
          <p:nvPr/>
        </p:nvSpPr>
        <p:spPr>
          <a:xfrm>
            <a:off x="3305869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98FAC-D96B-8546-BB95-26108D2DF80C}"/>
              </a:ext>
            </a:extLst>
          </p:cNvPr>
          <p:cNvSpPr>
            <a:spLocks noChangeAspect="1"/>
          </p:cNvSpPr>
          <p:nvPr/>
        </p:nvSpPr>
        <p:spPr>
          <a:xfrm>
            <a:off x="3296353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25F46-06FB-4B48-BDB2-8CB9A00A164D}"/>
              </a:ext>
            </a:extLst>
          </p:cNvPr>
          <p:cNvSpPr>
            <a:spLocks noChangeAspect="1"/>
          </p:cNvSpPr>
          <p:nvPr/>
        </p:nvSpPr>
        <p:spPr>
          <a:xfrm>
            <a:off x="1076402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 dirty="0"/>
              <a:t>node0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78F1B-467D-9748-9E51-40C609A23F6B}"/>
              </a:ext>
            </a:extLst>
          </p:cNvPr>
          <p:cNvSpPr>
            <a:spLocks noChangeAspect="1"/>
          </p:cNvSpPr>
          <p:nvPr/>
        </p:nvSpPr>
        <p:spPr>
          <a:xfrm>
            <a:off x="1207262" y="2996081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CF4F2-66D0-4748-9081-9964F68D36B1}"/>
              </a:ext>
            </a:extLst>
          </p:cNvPr>
          <p:cNvSpPr>
            <a:spLocks noChangeAspect="1"/>
          </p:cNvSpPr>
          <p:nvPr/>
        </p:nvSpPr>
        <p:spPr>
          <a:xfrm>
            <a:off x="1584645" y="31219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7C437-2F6A-C04F-B4FB-6D20CC0A7FB4}"/>
              </a:ext>
            </a:extLst>
          </p:cNvPr>
          <p:cNvSpPr>
            <a:spLocks noChangeAspect="1"/>
          </p:cNvSpPr>
          <p:nvPr/>
        </p:nvSpPr>
        <p:spPr>
          <a:xfrm>
            <a:off x="2187245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3C5FD-3E8B-3746-A4F6-64401DE1A9AF}"/>
              </a:ext>
            </a:extLst>
          </p:cNvPr>
          <p:cNvSpPr>
            <a:spLocks noChangeAspect="1"/>
          </p:cNvSpPr>
          <p:nvPr/>
        </p:nvSpPr>
        <p:spPr>
          <a:xfrm>
            <a:off x="3400317" y="319761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BDA04-0691-CB49-A2A6-326A0ED0ACCA}"/>
              </a:ext>
            </a:extLst>
          </p:cNvPr>
          <p:cNvSpPr>
            <a:spLocks noChangeAspect="1"/>
          </p:cNvSpPr>
          <p:nvPr/>
        </p:nvSpPr>
        <p:spPr>
          <a:xfrm>
            <a:off x="2344980" y="308169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006161-E2BA-734F-AB80-57B6C6B25515}"/>
              </a:ext>
            </a:extLst>
          </p:cNvPr>
          <p:cNvSpPr>
            <a:spLocks noChangeAspect="1"/>
          </p:cNvSpPr>
          <p:nvPr/>
        </p:nvSpPr>
        <p:spPr>
          <a:xfrm>
            <a:off x="3656291" y="2932279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752FC-5B9A-6345-8562-B25DF4D7DD26}"/>
              </a:ext>
            </a:extLst>
          </p:cNvPr>
          <p:cNvSpPr>
            <a:spLocks noChangeAspect="1"/>
          </p:cNvSpPr>
          <p:nvPr/>
        </p:nvSpPr>
        <p:spPr>
          <a:xfrm>
            <a:off x="2787664" y="294453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F96169-E077-834E-A634-5812D0BA410A}"/>
              </a:ext>
            </a:extLst>
          </p:cNvPr>
          <p:cNvSpPr>
            <a:spLocks noChangeAspect="1"/>
          </p:cNvSpPr>
          <p:nvPr/>
        </p:nvSpPr>
        <p:spPr>
          <a:xfrm>
            <a:off x="4401434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57DDD-E285-F443-85BC-563D00413892}"/>
              </a:ext>
            </a:extLst>
          </p:cNvPr>
          <p:cNvSpPr>
            <a:spLocks noChangeAspect="1"/>
          </p:cNvSpPr>
          <p:nvPr/>
        </p:nvSpPr>
        <p:spPr>
          <a:xfrm>
            <a:off x="4524999" y="30070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593AE4-4721-D948-8292-6522B298BDDE}"/>
              </a:ext>
            </a:extLst>
          </p:cNvPr>
          <p:cNvSpPr>
            <a:spLocks noChangeAspect="1"/>
          </p:cNvSpPr>
          <p:nvPr/>
        </p:nvSpPr>
        <p:spPr>
          <a:xfrm>
            <a:off x="4973582" y="3184609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9B542-466B-4047-83D6-BD4CE259586A}"/>
              </a:ext>
            </a:extLst>
          </p:cNvPr>
          <p:cNvSpPr>
            <a:spLocks noChangeAspect="1"/>
          </p:cNvSpPr>
          <p:nvPr/>
        </p:nvSpPr>
        <p:spPr>
          <a:xfrm>
            <a:off x="1076402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E6117-8BB6-D144-A471-CC902BB7DA24}"/>
              </a:ext>
            </a:extLst>
          </p:cNvPr>
          <p:cNvSpPr>
            <a:spLocks noChangeAspect="1"/>
          </p:cNvSpPr>
          <p:nvPr/>
        </p:nvSpPr>
        <p:spPr>
          <a:xfrm>
            <a:off x="1168344" y="408432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4280A-F937-6549-A335-46A2A5CAF93E}"/>
              </a:ext>
            </a:extLst>
          </p:cNvPr>
          <p:cNvSpPr>
            <a:spLocks noChangeAspect="1"/>
          </p:cNvSpPr>
          <p:nvPr/>
        </p:nvSpPr>
        <p:spPr>
          <a:xfrm>
            <a:off x="4524999" y="4366522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E07C4F-C4A1-EC45-9C69-2E55F094F86F}"/>
              </a:ext>
            </a:extLst>
          </p:cNvPr>
          <p:cNvSpPr>
            <a:spLocks noChangeAspect="1"/>
          </p:cNvSpPr>
          <p:nvPr/>
        </p:nvSpPr>
        <p:spPr>
          <a:xfrm>
            <a:off x="2187245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DB0BCE-327B-DE44-9761-72CF111C1386}"/>
              </a:ext>
            </a:extLst>
          </p:cNvPr>
          <p:cNvSpPr>
            <a:spLocks noChangeAspect="1"/>
          </p:cNvSpPr>
          <p:nvPr/>
        </p:nvSpPr>
        <p:spPr>
          <a:xfrm>
            <a:off x="2592686" y="413767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AD79E-AADF-B748-961B-A94448C76221}"/>
              </a:ext>
            </a:extLst>
          </p:cNvPr>
          <p:cNvSpPr>
            <a:spLocks noChangeAspect="1"/>
          </p:cNvSpPr>
          <p:nvPr/>
        </p:nvSpPr>
        <p:spPr>
          <a:xfrm>
            <a:off x="5007955" y="4127797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7191F-C98B-BA43-8240-FE57F9FC275C}"/>
              </a:ext>
            </a:extLst>
          </p:cNvPr>
          <p:cNvSpPr>
            <a:spLocks noChangeAspect="1"/>
          </p:cNvSpPr>
          <p:nvPr/>
        </p:nvSpPr>
        <p:spPr>
          <a:xfrm>
            <a:off x="1632901" y="4270190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A2D2C-4F36-E848-A7A5-D065DCFCF966}"/>
              </a:ext>
            </a:extLst>
          </p:cNvPr>
          <p:cNvSpPr>
            <a:spLocks noChangeAspect="1"/>
          </p:cNvSpPr>
          <p:nvPr/>
        </p:nvSpPr>
        <p:spPr>
          <a:xfrm>
            <a:off x="3857353" y="416770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06269-72AE-3540-8F45-43F81A839D0A}"/>
              </a:ext>
            </a:extLst>
          </p:cNvPr>
          <p:cNvSpPr>
            <a:spLocks noChangeAspect="1"/>
          </p:cNvSpPr>
          <p:nvPr/>
        </p:nvSpPr>
        <p:spPr>
          <a:xfrm>
            <a:off x="3408770" y="432959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0663BC-8470-7A45-8BBC-3B280F8C56F0}"/>
              </a:ext>
            </a:extLst>
          </p:cNvPr>
          <p:cNvCxnSpPr>
            <a:cxnSpLocks/>
          </p:cNvCxnSpPr>
          <p:nvPr/>
        </p:nvCxnSpPr>
        <p:spPr>
          <a:xfrm>
            <a:off x="589998" y="3677975"/>
            <a:ext cx="508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10F7EE-C301-EB41-97A8-79DFFD647D87}"/>
              </a:ext>
            </a:extLst>
          </p:cNvPr>
          <p:cNvSpPr txBox="1"/>
          <p:nvPr/>
        </p:nvSpPr>
        <p:spPr>
          <a:xfrm>
            <a:off x="426720" y="33505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E74C5-CC61-0C4B-8E0C-430230E2FA70}"/>
              </a:ext>
            </a:extLst>
          </p:cNvPr>
          <p:cNvSpPr txBox="1"/>
          <p:nvPr/>
        </p:nvSpPr>
        <p:spPr>
          <a:xfrm>
            <a:off x="426720" y="37857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37F95F-91A3-174A-87EB-7A222F196BDA}"/>
              </a:ext>
            </a:extLst>
          </p:cNvPr>
          <p:cNvSpPr txBox="1"/>
          <p:nvPr/>
        </p:nvSpPr>
        <p:spPr>
          <a:xfrm>
            <a:off x="201084" y="449499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B8D6D8-F047-9E40-92CD-6270C5D7EC00}"/>
              </a:ext>
            </a:extLst>
          </p:cNvPr>
          <p:cNvSpPr txBox="1"/>
          <p:nvPr/>
        </p:nvSpPr>
        <p:spPr>
          <a:xfrm>
            <a:off x="198950" y="264127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E3AABE9-42EB-4344-927F-AD66E00A6734}"/>
              </a:ext>
            </a:extLst>
          </p:cNvPr>
          <p:cNvSpPr/>
          <p:nvPr/>
        </p:nvSpPr>
        <p:spPr>
          <a:xfrm>
            <a:off x="2187245" y="1904905"/>
            <a:ext cx="1568967" cy="418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NameNode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6274C-7419-A843-B863-99403D11A982}"/>
              </a:ext>
            </a:extLst>
          </p:cNvPr>
          <p:cNvSpPr txBox="1"/>
          <p:nvPr/>
        </p:nvSpPr>
        <p:spPr>
          <a:xfrm>
            <a:off x="4973582" y="1171599"/>
            <a:ext cx="3919406" cy="1133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(name, replicas, blocks,…)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/data/part-0, 3, {1,3}, …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/data/part-1, 3, {2,4,5},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DF847-374F-0246-A732-17FF0008EAEB}"/>
              </a:ext>
            </a:extLst>
          </p:cNvPr>
          <p:cNvSpPr txBox="1"/>
          <p:nvPr/>
        </p:nvSpPr>
        <p:spPr>
          <a:xfrm>
            <a:off x="5769107" y="2641271"/>
            <a:ext cx="3374894" cy="2432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Client is running on outside cluster is writing block 5</a:t>
            </a:r>
          </a:p>
          <a:p>
            <a:pPr marL="0" indent="0">
              <a:buNone/>
            </a:pPr>
            <a:r>
              <a:rPr lang="en-US" dirty="0"/>
              <a:t>Replication factor =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 asks NN where to put the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 write is to node4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 streams data to node4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node4 asks NN for replicant list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Replicants are picked on different rack node1 &amp; node3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 write is local (node4)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node4 streams to node1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node1 streams to node3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F64B11E-5D82-6A40-92FF-5863328B4EB9}"/>
              </a:ext>
            </a:extLst>
          </p:cNvPr>
          <p:cNvCxnSpPr>
            <a:stCxn id="36" idx="1"/>
            <a:endCxn id="35" idx="3"/>
          </p:cNvCxnSpPr>
          <p:nvPr/>
        </p:nvCxnSpPr>
        <p:spPr>
          <a:xfrm rot="10800000" flipV="1">
            <a:off x="3756212" y="1738259"/>
            <a:ext cx="1217370" cy="3760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44BE8BA-6B01-FE4D-AEA1-73BEAA6EE862}"/>
              </a:ext>
            </a:extLst>
          </p:cNvPr>
          <p:cNvSpPr/>
          <p:nvPr/>
        </p:nvSpPr>
        <p:spPr>
          <a:xfrm>
            <a:off x="251012" y="2227897"/>
            <a:ext cx="425656" cy="27384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latin typeface="Rubik" pitchFamily="2" charset="-79"/>
                <a:cs typeface="Rubik" pitchFamily="2" charset="-79"/>
              </a:rPr>
              <a:t>client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60E14A0-B289-FC4C-8770-EA5537D11F9F}"/>
              </a:ext>
            </a:extLst>
          </p:cNvPr>
          <p:cNvCxnSpPr>
            <a:cxnSpLocks/>
            <a:stCxn id="38" idx="4"/>
            <a:endCxn id="25" idx="1"/>
          </p:cNvCxnSpPr>
          <p:nvPr/>
        </p:nvCxnSpPr>
        <p:spPr>
          <a:xfrm rot="16200000" flipH="1">
            <a:off x="95566" y="2870014"/>
            <a:ext cx="1905609" cy="116906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84761BA-DA48-1049-A5CF-AC5EC352C838}"/>
              </a:ext>
            </a:extLst>
          </p:cNvPr>
          <p:cNvCxnSpPr>
            <a:cxnSpLocks/>
            <a:stCxn id="38" idx="6"/>
            <a:endCxn id="35" idx="1"/>
          </p:cNvCxnSpPr>
          <p:nvPr/>
        </p:nvCxnSpPr>
        <p:spPr>
          <a:xfrm flipV="1">
            <a:off x="676668" y="2114265"/>
            <a:ext cx="1510577" cy="2505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32B8B054-07C3-2840-9260-013730227692}"/>
              </a:ext>
            </a:extLst>
          </p:cNvPr>
          <p:cNvCxnSpPr>
            <a:cxnSpLocks/>
            <a:stCxn id="25" idx="0"/>
            <a:endCxn id="13" idx="1"/>
          </p:cNvCxnSpPr>
          <p:nvPr/>
        </p:nvCxnSpPr>
        <p:spPr>
          <a:xfrm rot="5400000" flipH="1" flipV="1">
            <a:off x="1531854" y="3457065"/>
            <a:ext cx="1051332" cy="57491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37DDE64A-F74F-F141-B18D-9E7F21B7F8ED}"/>
              </a:ext>
            </a:extLst>
          </p:cNvPr>
          <p:cNvCxnSpPr>
            <a:cxnSpLocks/>
            <a:stCxn id="13" idx="2"/>
            <a:endCxn id="18" idx="2"/>
          </p:cNvCxnSpPr>
          <p:nvPr/>
        </p:nvCxnSpPr>
        <p:spPr>
          <a:xfrm rot="16200000" flipH="1">
            <a:off x="3744986" y="2093172"/>
            <a:ext cx="102911" cy="2628602"/>
          </a:xfrm>
          <a:prstGeom prst="curvedConnector3">
            <a:avLst>
              <a:gd name="adj1" fmla="val 27857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577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 - reads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92EE0-E492-5C47-9FAB-1B6AEAE9703A}"/>
              </a:ext>
            </a:extLst>
          </p:cNvPr>
          <p:cNvSpPr>
            <a:spLocks noChangeAspect="1"/>
          </p:cNvSpPr>
          <p:nvPr/>
        </p:nvSpPr>
        <p:spPr>
          <a:xfrm>
            <a:off x="4401434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89BB2-02F3-2F46-9D8F-C41410BFFFF9}"/>
              </a:ext>
            </a:extLst>
          </p:cNvPr>
          <p:cNvSpPr>
            <a:spLocks noChangeAspect="1"/>
          </p:cNvSpPr>
          <p:nvPr/>
        </p:nvSpPr>
        <p:spPr>
          <a:xfrm>
            <a:off x="3305869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98FAC-D96B-8546-BB95-26108D2DF80C}"/>
              </a:ext>
            </a:extLst>
          </p:cNvPr>
          <p:cNvSpPr>
            <a:spLocks noChangeAspect="1"/>
          </p:cNvSpPr>
          <p:nvPr/>
        </p:nvSpPr>
        <p:spPr>
          <a:xfrm>
            <a:off x="3296353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25F46-06FB-4B48-BDB2-8CB9A00A164D}"/>
              </a:ext>
            </a:extLst>
          </p:cNvPr>
          <p:cNvSpPr>
            <a:spLocks noChangeAspect="1"/>
          </p:cNvSpPr>
          <p:nvPr/>
        </p:nvSpPr>
        <p:spPr>
          <a:xfrm>
            <a:off x="1076402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 dirty="0"/>
              <a:t>node0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78F1B-467D-9748-9E51-40C609A23F6B}"/>
              </a:ext>
            </a:extLst>
          </p:cNvPr>
          <p:cNvSpPr>
            <a:spLocks noChangeAspect="1"/>
          </p:cNvSpPr>
          <p:nvPr/>
        </p:nvSpPr>
        <p:spPr>
          <a:xfrm>
            <a:off x="1207262" y="2996081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CF4F2-66D0-4748-9081-9964F68D36B1}"/>
              </a:ext>
            </a:extLst>
          </p:cNvPr>
          <p:cNvSpPr>
            <a:spLocks noChangeAspect="1"/>
          </p:cNvSpPr>
          <p:nvPr/>
        </p:nvSpPr>
        <p:spPr>
          <a:xfrm>
            <a:off x="1584645" y="31219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7C437-2F6A-C04F-B4FB-6D20CC0A7FB4}"/>
              </a:ext>
            </a:extLst>
          </p:cNvPr>
          <p:cNvSpPr>
            <a:spLocks noChangeAspect="1"/>
          </p:cNvSpPr>
          <p:nvPr/>
        </p:nvSpPr>
        <p:spPr>
          <a:xfrm>
            <a:off x="2187245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3C5FD-3E8B-3746-A4F6-64401DE1A9AF}"/>
              </a:ext>
            </a:extLst>
          </p:cNvPr>
          <p:cNvSpPr>
            <a:spLocks noChangeAspect="1"/>
          </p:cNvSpPr>
          <p:nvPr/>
        </p:nvSpPr>
        <p:spPr>
          <a:xfrm>
            <a:off x="3400317" y="319761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BDA04-0691-CB49-A2A6-326A0ED0ACCA}"/>
              </a:ext>
            </a:extLst>
          </p:cNvPr>
          <p:cNvSpPr>
            <a:spLocks noChangeAspect="1"/>
          </p:cNvSpPr>
          <p:nvPr/>
        </p:nvSpPr>
        <p:spPr>
          <a:xfrm>
            <a:off x="2344980" y="308169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006161-E2BA-734F-AB80-57B6C6B25515}"/>
              </a:ext>
            </a:extLst>
          </p:cNvPr>
          <p:cNvSpPr>
            <a:spLocks noChangeAspect="1"/>
          </p:cNvSpPr>
          <p:nvPr/>
        </p:nvSpPr>
        <p:spPr>
          <a:xfrm>
            <a:off x="3656291" y="2932279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752FC-5B9A-6345-8562-B25DF4D7DD26}"/>
              </a:ext>
            </a:extLst>
          </p:cNvPr>
          <p:cNvSpPr>
            <a:spLocks noChangeAspect="1"/>
          </p:cNvSpPr>
          <p:nvPr/>
        </p:nvSpPr>
        <p:spPr>
          <a:xfrm>
            <a:off x="2787664" y="294453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F96169-E077-834E-A634-5812D0BA410A}"/>
              </a:ext>
            </a:extLst>
          </p:cNvPr>
          <p:cNvSpPr>
            <a:spLocks noChangeAspect="1"/>
          </p:cNvSpPr>
          <p:nvPr/>
        </p:nvSpPr>
        <p:spPr>
          <a:xfrm>
            <a:off x="4401434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57DDD-E285-F443-85BC-563D00413892}"/>
              </a:ext>
            </a:extLst>
          </p:cNvPr>
          <p:cNvSpPr>
            <a:spLocks noChangeAspect="1"/>
          </p:cNvSpPr>
          <p:nvPr/>
        </p:nvSpPr>
        <p:spPr>
          <a:xfrm>
            <a:off x="4524999" y="30070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593AE4-4721-D948-8292-6522B298BDDE}"/>
              </a:ext>
            </a:extLst>
          </p:cNvPr>
          <p:cNvSpPr>
            <a:spLocks noChangeAspect="1"/>
          </p:cNvSpPr>
          <p:nvPr/>
        </p:nvSpPr>
        <p:spPr>
          <a:xfrm>
            <a:off x="4973582" y="3184609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9B542-466B-4047-83D6-BD4CE259586A}"/>
              </a:ext>
            </a:extLst>
          </p:cNvPr>
          <p:cNvSpPr>
            <a:spLocks noChangeAspect="1"/>
          </p:cNvSpPr>
          <p:nvPr/>
        </p:nvSpPr>
        <p:spPr>
          <a:xfrm>
            <a:off x="1076402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E6117-8BB6-D144-A471-CC902BB7DA24}"/>
              </a:ext>
            </a:extLst>
          </p:cNvPr>
          <p:cNvSpPr>
            <a:spLocks noChangeAspect="1"/>
          </p:cNvSpPr>
          <p:nvPr/>
        </p:nvSpPr>
        <p:spPr>
          <a:xfrm>
            <a:off x="1168344" y="408432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4280A-F937-6549-A335-46A2A5CAF93E}"/>
              </a:ext>
            </a:extLst>
          </p:cNvPr>
          <p:cNvSpPr>
            <a:spLocks noChangeAspect="1"/>
          </p:cNvSpPr>
          <p:nvPr/>
        </p:nvSpPr>
        <p:spPr>
          <a:xfrm>
            <a:off x="4524999" y="4366522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E07C4F-C4A1-EC45-9C69-2E55F094F86F}"/>
              </a:ext>
            </a:extLst>
          </p:cNvPr>
          <p:cNvSpPr>
            <a:spLocks noChangeAspect="1"/>
          </p:cNvSpPr>
          <p:nvPr/>
        </p:nvSpPr>
        <p:spPr>
          <a:xfrm>
            <a:off x="2187245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DB0BCE-327B-DE44-9761-72CF111C1386}"/>
              </a:ext>
            </a:extLst>
          </p:cNvPr>
          <p:cNvSpPr>
            <a:spLocks noChangeAspect="1"/>
          </p:cNvSpPr>
          <p:nvPr/>
        </p:nvSpPr>
        <p:spPr>
          <a:xfrm>
            <a:off x="2592686" y="413767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AD79E-AADF-B748-961B-A94448C76221}"/>
              </a:ext>
            </a:extLst>
          </p:cNvPr>
          <p:cNvSpPr>
            <a:spLocks noChangeAspect="1"/>
          </p:cNvSpPr>
          <p:nvPr/>
        </p:nvSpPr>
        <p:spPr>
          <a:xfrm>
            <a:off x="5007955" y="4127797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7191F-C98B-BA43-8240-FE57F9FC275C}"/>
              </a:ext>
            </a:extLst>
          </p:cNvPr>
          <p:cNvSpPr>
            <a:spLocks noChangeAspect="1"/>
          </p:cNvSpPr>
          <p:nvPr/>
        </p:nvSpPr>
        <p:spPr>
          <a:xfrm>
            <a:off x="1686289" y="434093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A2D2C-4F36-E848-A7A5-D065DCFCF966}"/>
              </a:ext>
            </a:extLst>
          </p:cNvPr>
          <p:cNvSpPr>
            <a:spLocks noChangeAspect="1"/>
          </p:cNvSpPr>
          <p:nvPr/>
        </p:nvSpPr>
        <p:spPr>
          <a:xfrm>
            <a:off x="3857353" y="416770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06269-72AE-3540-8F45-43F81A839D0A}"/>
              </a:ext>
            </a:extLst>
          </p:cNvPr>
          <p:cNvSpPr>
            <a:spLocks noChangeAspect="1"/>
          </p:cNvSpPr>
          <p:nvPr/>
        </p:nvSpPr>
        <p:spPr>
          <a:xfrm>
            <a:off x="3408770" y="432959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0663BC-8470-7A45-8BBC-3B280F8C56F0}"/>
              </a:ext>
            </a:extLst>
          </p:cNvPr>
          <p:cNvCxnSpPr>
            <a:cxnSpLocks/>
          </p:cNvCxnSpPr>
          <p:nvPr/>
        </p:nvCxnSpPr>
        <p:spPr>
          <a:xfrm>
            <a:off x="589998" y="3677975"/>
            <a:ext cx="508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10F7EE-C301-EB41-97A8-79DFFD647D87}"/>
              </a:ext>
            </a:extLst>
          </p:cNvPr>
          <p:cNvSpPr txBox="1"/>
          <p:nvPr/>
        </p:nvSpPr>
        <p:spPr>
          <a:xfrm>
            <a:off x="426720" y="33505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E74C5-CC61-0C4B-8E0C-430230E2FA70}"/>
              </a:ext>
            </a:extLst>
          </p:cNvPr>
          <p:cNvSpPr txBox="1"/>
          <p:nvPr/>
        </p:nvSpPr>
        <p:spPr>
          <a:xfrm>
            <a:off x="426720" y="37857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37F95F-91A3-174A-87EB-7A222F196BDA}"/>
              </a:ext>
            </a:extLst>
          </p:cNvPr>
          <p:cNvSpPr txBox="1"/>
          <p:nvPr/>
        </p:nvSpPr>
        <p:spPr>
          <a:xfrm>
            <a:off x="201084" y="449499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B8D6D8-F047-9E40-92CD-6270C5D7EC00}"/>
              </a:ext>
            </a:extLst>
          </p:cNvPr>
          <p:cNvSpPr txBox="1"/>
          <p:nvPr/>
        </p:nvSpPr>
        <p:spPr>
          <a:xfrm>
            <a:off x="198950" y="264127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E3AABE9-42EB-4344-927F-AD66E00A6734}"/>
              </a:ext>
            </a:extLst>
          </p:cNvPr>
          <p:cNvSpPr/>
          <p:nvPr/>
        </p:nvSpPr>
        <p:spPr>
          <a:xfrm>
            <a:off x="2187245" y="1904905"/>
            <a:ext cx="1568967" cy="418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NameNode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6274C-7419-A843-B863-99403D11A982}"/>
              </a:ext>
            </a:extLst>
          </p:cNvPr>
          <p:cNvSpPr txBox="1"/>
          <p:nvPr/>
        </p:nvSpPr>
        <p:spPr>
          <a:xfrm>
            <a:off x="4973582" y="1171599"/>
            <a:ext cx="3919406" cy="1133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(name, replicas, blocks,…)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/data/part-0, 3, {1,3}, …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/data/part-1, 3, {2,4,5},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DF847-374F-0246-A732-17FF0008EAEB}"/>
              </a:ext>
            </a:extLst>
          </p:cNvPr>
          <p:cNvSpPr txBox="1"/>
          <p:nvPr/>
        </p:nvSpPr>
        <p:spPr>
          <a:xfrm>
            <a:off x="5769107" y="2641271"/>
            <a:ext cx="3374894" cy="2432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Client is running on node4 is reading block 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Asks NN for location of block 5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 is local (node4)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Client running on node4 is reading block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Asks NN for location of block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 is on same rack (client choses source)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node5 streams to node4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F64B11E-5D82-6A40-92FF-5863328B4EB9}"/>
              </a:ext>
            </a:extLst>
          </p:cNvPr>
          <p:cNvCxnSpPr>
            <a:stCxn id="36" idx="1"/>
            <a:endCxn id="35" idx="3"/>
          </p:cNvCxnSpPr>
          <p:nvPr/>
        </p:nvCxnSpPr>
        <p:spPr>
          <a:xfrm rot="10800000" flipV="1">
            <a:off x="3756212" y="1738259"/>
            <a:ext cx="1217370" cy="3760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44BE8BA-6B01-FE4D-AEA1-73BEAA6EE862}"/>
              </a:ext>
            </a:extLst>
          </p:cNvPr>
          <p:cNvSpPr/>
          <p:nvPr/>
        </p:nvSpPr>
        <p:spPr>
          <a:xfrm>
            <a:off x="1107267" y="4385984"/>
            <a:ext cx="425656" cy="27384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latin typeface="Rubik" pitchFamily="2" charset="-79"/>
                <a:cs typeface="Rubik" pitchFamily="2" charset="-79"/>
              </a:rPr>
              <a:t>client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60E14A0-B289-FC4C-8770-EA5537D11F9F}"/>
              </a:ext>
            </a:extLst>
          </p:cNvPr>
          <p:cNvCxnSpPr>
            <a:cxnSpLocks/>
            <a:stCxn id="25" idx="2"/>
            <a:endCxn id="38" idx="5"/>
          </p:cNvCxnSpPr>
          <p:nvPr/>
        </p:nvCxnSpPr>
        <p:spPr>
          <a:xfrm rot="5400000">
            <a:off x="1644784" y="4441059"/>
            <a:ext cx="4468" cy="352862"/>
          </a:xfrm>
          <a:prstGeom prst="curvedConnector3">
            <a:avLst>
              <a:gd name="adj1" fmla="val 149917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84761BA-DA48-1049-A5CF-AC5EC352C838}"/>
              </a:ext>
            </a:extLst>
          </p:cNvPr>
          <p:cNvCxnSpPr>
            <a:cxnSpLocks/>
            <a:stCxn id="38" idx="2"/>
            <a:endCxn id="35" idx="1"/>
          </p:cNvCxnSpPr>
          <p:nvPr/>
        </p:nvCxnSpPr>
        <p:spPr>
          <a:xfrm rot="10800000" flipH="1">
            <a:off x="1107267" y="2114266"/>
            <a:ext cx="1079978" cy="2408641"/>
          </a:xfrm>
          <a:prstGeom prst="curvedConnector3">
            <a:avLst>
              <a:gd name="adj1" fmla="val -153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5CA6298-9A65-FD49-B10E-B784BA9F8F68}"/>
              </a:ext>
            </a:extLst>
          </p:cNvPr>
          <p:cNvCxnSpPr>
            <a:cxnSpLocks/>
            <a:stCxn id="23" idx="1"/>
            <a:endCxn id="38" idx="7"/>
          </p:cNvCxnSpPr>
          <p:nvPr/>
        </p:nvCxnSpPr>
        <p:spPr>
          <a:xfrm rot="10800000" flipV="1">
            <a:off x="1470588" y="4274832"/>
            <a:ext cx="1122099" cy="15125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41CF46F2-40BA-7B40-B5EC-D03E69E30148}"/>
              </a:ext>
            </a:extLst>
          </p:cNvPr>
          <p:cNvCxnSpPr>
            <a:cxnSpLocks/>
            <a:stCxn id="26" idx="0"/>
            <a:endCxn id="38" idx="7"/>
          </p:cNvCxnSpPr>
          <p:nvPr/>
        </p:nvCxnSpPr>
        <p:spPr>
          <a:xfrm rot="16200000" flipH="1" flipV="1">
            <a:off x="2603359" y="3034934"/>
            <a:ext cx="258382" cy="2523926"/>
          </a:xfrm>
          <a:prstGeom prst="curvedConnector3">
            <a:avLst>
              <a:gd name="adj1" fmla="val -4337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57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 – reads from off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92EE0-E492-5C47-9FAB-1B6AEAE9703A}"/>
              </a:ext>
            </a:extLst>
          </p:cNvPr>
          <p:cNvSpPr>
            <a:spLocks noChangeAspect="1"/>
          </p:cNvSpPr>
          <p:nvPr/>
        </p:nvSpPr>
        <p:spPr>
          <a:xfrm>
            <a:off x="4401434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89BB2-02F3-2F46-9D8F-C41410BFFFF9}"/>
              </a:ext>
            </a:extLst>
          </p:cNvPr>
          <p:cNvSpPr>
            <a:spLocks noChangeAspect="1"/>
          </p:cNvSpPr>
          <p:nvPr/>
        </p:nvSpPr>
        <p:spPr>
          <a:xfrm>
            <a:off x="3305869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98FAC-D96B-8546-BB95-26108D2DF80C}"/>
              </a:ext>
            </a:extLst>
          </p:cNvPr>
          <p:cNvSpPr>
            <a:spLocks noChangeAspect="1"/>
          </p:cNvSpPr>
          <p:nvPr/>
        </p:nvSpPr>
        <p:spPr>
          <a:xfrm>
            <a:off x="3296353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25F46-06FB-4B48-BDB2-8CB9A00A164D}"/>
              </a:ext>
            </a:extLst>
          </p:cNvPr>
          <p:cNvSpPr>
            <a:spLocks noChangeAspect="1"/>
          </p:cNvSpPr>
          <p:nvPr/>
        </p:nvSpPr>
        <p:spPr>
          <a:xfrm>
            <a:off x="1076402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 dirty="0"/>
              <a:t>node0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78F1B-467D-9748-9E51-40C609A23F6B}"/>
              </a:ext>
            </a:extLst>
          </p:cNvPr>
          <p:cNvSpPr>
            <a:spLocks noChangeAspect="1"/>
          </p:cNvSpPr>
          <p:nvPr/>
        </p:nvSpPr>
        <p:spPr>
          <a:xfrm>
            <a:off x="1207262" y="2996081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CF4F2-66D0-4748-9081-9964F68D36B1}"/>
              </a:ext>
            </a:extLst>
          </p:cNvPr>
          <p:cNvSpPr>
            <a:spLocks noChangeAspect="1"/>
          </p:cNvSpPr>
          <p:nvPr/>
        </p:nvSpPr>
        <p:spPr>
          <a:xfrm>
            <a:off x="1584645" y="31219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7C437-2F6A-C04F-B4FB-6D20CC0A7FB4}"/>
              </a:ext>
            </a:extLst>
          </p:cNvPr>
          <p:cNvSpPr>
            <a:spLocks noChangeAspect="1"/>
          </p:cNvSpPr>
          <p:nvPr/>
        </p:nvSpPr>
        <p:spPr>
          <a:xfrm>
            <a:off x="2187245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3C5FD-3E8B-3746-A4F6-64401DE1A9AF}"/>
              </a:ext>
            </a:extLst>
          </p:cNvPr>
          <p:cNvSpPr>
            <a:spLocks noChangeAspect="1"/>
          </p:cNvSpPr>
          <p:nvPr/>
        </p:nvSpPr>
        <p:spPr>
          <a:xfrm>
            <a:off x="3400317" y="319761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BDA04-0691-CB49-A2A6-326A0ED0ACCA}"/>
              </a:ext>
            </a:extLst>
          </p:cNvPr>
          <p:cNvSpPr>
            <a:spLocks noChangeAspect="1"/>
          </p:cNvSpPr>
          <p:nvPr/>
        </p:nvSpPr>
        <p:spPr>
          <a:xfrm>
            <a:off x="2344980" y="308169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006161-E2BA-734F-AB80-57B6C6B25515}"/>
              </a:ext>
            </a:extLst>
          </p:cNvPr>
          <p:cNvSpPr>
            <a:spLocks noChangeAspect="1"/>
          </p:cNvSpPr>
          <p:nvPr/>
        </p:nvSpPr>
        <p:spPr>
          <a:xfrm>
            <a:off x="3656291" y="2932279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752FC-5B9A-6345-8562-B25DF4D7DD26}"/>
              </a:ext>
            </a:extLst>
          </p:cNvPr>
          <p:cNvSpPr>
            <a:spLocks noChangeAspect="1"/>
          </p:cNvSpPr>
          <p:nvPr/>
        </p:nvSpPr>
        <p:spPr>
          <a:xfrm>
            <a:off x="2787664" y="294453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F96169-E077-834E-A634-5812D0BA410A}"/>
              </a:ext>
            </a:extLst>
          </p:cNvPr>
          <p:cNvSpPr>
            <a:spLocks noChangeAspect="1"/>
          </p:cNvSpPr>
          <p:nvPr/>
        </p:nvSpPr>
        <p:spPr>
          <a:xfrm>
            <a:off x="4401434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57DDD-E285-F443-85BC-563D00413892}"/>
              </a:ext>
            </a:extLst>
          </p:cNvPr>
          <p:cNvSpPr>
            <a:spLocks noChangeAspect="1"/>
          </p:cNvSpPr>
          <p:nvPr/>
        </p:nvSpPr>
        <p:spPr>
          <a:xfrm>
            <a:off x="4524999" y="30070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593AE4-4721-D948-8292-6522B298BDDE}"/>
              </a:ext>
            </a:extLst>
          </p:cNvPr>
          <p:cNvSpPr>
            <a:spLocks noChangeAspect="1"/>
          </p:cNvSpPr>
          <p:nvPr/>
        </p:nvSpPr>
        <p:spPr>
          <a:xfrm>
            <a:off x="4973582" y="3184609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9B542-466B-4047-83D6-BD4CE259586A}"/>
              </a:ext>
            </a:extLst>
          </p:cNvPr>
          <p:cNvSpPr>
            <a:spLocks noChangeAspect="1"/>
          </p:cNvSpPr>
          <p:nvPr/>
        </p:nvSpPr>
        <p:spPr>
          <a:xfrm>
            <a:off x="1076402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E6117-8BB6-D144-A471-CC902BB7DA24}"/>
              </a:ext>
            </a:extLst>
          </p:cNvPr>
          <p:cNvSpPr>
            <a:spLocks noChangeAspect="1"/>
          </p:cNvSpPr>
          <p:nvPr/>
        </p:nvSpPr>
        <p:spPr>
          <a:xfrm>
            <a:off x="1168344" y="408432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4280A-F937-6549-A335-46A2A5CAF93E}"/>
              </a:ext>
            </a:extLst>
          </p:cNvPr>
          <p:cNvSpPr>
            <a:spLocks noChangeAspect="1"/>
          </p:cNvSpPr>
          <p:nvPr/>
        </p:nvSpPr>
        <p:spPr>
          <a:xfrm>
            <a:off x="4524999" y="4366522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E07C4F-C4A1-EC45-9C69-2E55F094F86F}"/>
              </a:ext>
            </a:extLst>
          </p:cNvPr>
          <p:cNvSpPr>
            <a:spLocks noChangeAspect="1"/>
          </p:cNvSpPr>
          <p:nvPr/>
        </p:nvSpPr>
        <p:spPr>
          <a:xfrm>
            <a:off x="2187245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DB0BCE-327B-DE44-9761-72CF111C1386}"/>
              </a:ext>
            </a:extLst>
          </p:cNvPr>
          <p:cNvSpPr>
            <a:spLocks noChangeAspect="1"/>
          </p:cNvSpPr>
          <p:nvPr/>
        </p:nvSpPr>
        <p:spPr>
          <a:xfrm>
            <a:off x="2592686" y="413767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AD79E-AADF-B748-961B-A94448C76221}"/>
              </a:ext>
            </a:extLst>
          </p:cNvPr>
          <p:cNvSpPr>
            <a:spLocks noChangeAspect="1"/>
          </p:cNvSpPr>
          <p:nvPr/>
        </p:nvSpPr>
        <p:spPr>
          <a:xfrm>
            <a:off x="5007955" y="4127797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7191F-C98B-BA43-8240-FE57F9FC275C}"/>
              </a:ext>
            </a:extLst>
          </p:cNvPr>
          <p:cNvSpPr>
            <a:spLocks noChangeAspect="1"/>
          </p:cNvSpPr>
          <p:nvPr/>
        </p:nvSpPr>
        <p:spPr>
          <a:xfrm>
            <a:off x="1686289" y="434093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A2D2C-4F36-E848-A7A5-D065DCFCF966}"/>
              </a:ext>
            </a:extLst>
          </p:cNvPr>
          <p:cNvSpPr>
            <a:spLocks noChangeAspect="1"/>
          </p:cNvSpPr>
          <p:nvPr/>
        </p:nvSpPr>
        <p:spPr>
          <a:xfrm>
            <a:off x="3857353" y="416770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06269-72AE-3540-8F45-43F81A839D0A}"/>
              </a:ext>
            </a:extLst>
          </p:cNvPr>
          <p:cNvSpPr>
            <a:spLocks noChangeAspect="1"/>
          </p:cNvSpPr>
          <p:nvPr/>
        </p:nvSpPr>
        <p:spPr>
          <a:xfrm>
            <a:off x="3408770" y="432959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0663BC-8470-7A45-8BBC-3B280F8C56F0}"/>
              </a:ext>
            </a:extLst>
          </p:cNvPr>
          <p:cNvCxnSpPr>
            <a:cxnSpLocks/>
          </p:cNvCxnSpPr>
          <p:nvPr/>
        </p:nvCxnSpPr>
        <p:spPr>
          <a:xfrm>
            <a:off x="589998" y="3677975"/>
            <a:ext cx="508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10F7EE-C301-EB41-97A8-79DFFD647D87}"/>
              </a:ext>
            </a:extLst>
          </p:cNvPr>
          <p:cNvSpPr txBox="1"/>
          <p:nvPr/>
        </p:nvSpPr>
        <p:spPr>
          <a:xfrm>
            <a:off x="426720" y="33505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E74C5-CC61-0C4B-8E0C-430230E2FA70}"/>
              </a:ext>
            </a:extLst>
          </p:cNvPr>
          <p:cNvSpPr txBox="1"/>
          <p:nvPr/>
        </p:nvSpPr>
        <p:spPr>
          <a:xfrm>
            <a:off x="426720" y="37857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37F95F-91A3-174A-87EB-7A222F196BDA}"/>
              </a:ext>
            </a:extLst>
          </p:cNvPr>
          <p:cNvSpPr txBox="1"/>
          <p:nvPr/>
        </p:nvSpPr>
        <p:spPr>
          <a:xfrm>
            <a:off x="201084" y="449499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B8D6D8-F047-9E40-92CD-6270C5D7EC00}"/>
              </a:ext>
            </a:extLst>
          </p:cNvPr>
          <p:cNvSpPr txBox="1"/>
          <p:nvPr/>
        </p:nvSpPr>
        <p:spPr>
          <a:xfrm>
            <a:off x="198950" y="264127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E3AABE9-42EB-4344-927F-AD66E00A6734}"/>
              </a:ext>
            </a:extLst>
          </p:cNvPr>
          <p:cNvSpPr/>
          <p:nvPr/>
        </p:nvSpPr>
        <p:spPr>
          <a:xfrm>
            <a:off x="2187245" y="1904905"/>
            <a:ext cx="1568967" cy="418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NameNode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6274C-7419-A843-B863-99403D11A982}"/>
              </a:ext>
            </a:extLst>
          </p:cNvPr>
          <p:cNvSpPr txBox="1"/>
          <p:nvPr/>
        </p:nvSpPr>
        <p:spPr>
          <a:xfrm>
            <a:off x="4973582" y="1171599"/>
            <a:ext cx="3919406" cy="1133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(name, replicas, blocks,…)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/data/part-0, 3, {1,3}, …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/data/part-1, 3, {2,4,5},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DF847-374F-0246-A732-17FF0008EAEB}"/>
              </a:ext>
            </a:extLst>
          </p:cNvPr>
          <p:cNvSpPr txBox="1"/>
          <p:nvPr/>
        </p:nvSpPr>
        <p:spPr>
          <a:xfrm>
            <a:off x="5769107" y="2641271"/>
            <a:ext cx="3374894" cy="2432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Client is running outside cluster is reading /home/</a:t>
            </a:r>
            <a:r>
              <a:rPr lang="en-US" dirty="0" err="1"/>
              <a:t>eric</a:t>
            </a:r>
            <a:r>
              <a:rPr lang="en-US" dirty="0"/>
              <a:t>/data/part-1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 asks NN for the information on the file /home/</a:t>
            </a:r>
            <a:r>
              <a:rPr lang="en-US" dirty="0" err="1"/>
              <a:t>eric</a:t>
            </a:r>
            <a:r>
              <a:rPr lang="en-US" dirty="0"/>
              <a:t>/data/part-1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 picks sources for each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 requests a block directly from each </a:t>
            </a:r>
            <a:r>
              <a:rPr lang="en-US" dirty="0" err="1"/>
              <a:t>datanode</a:t>
            </a:r>
            <a:r>
              <a:rPr lang="en-US" dirty="0"/>
              <a:t> picked as the source of that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streams from each </a:t>
            </a:r>
            <a:r>
              <a:rPr lang="en-US" dirty="0" err="1"/>
              <a:t>datanode</a:t>
            </a:r>
            <a:r>
              <a:rPr lang="en-US" dirty="0"/>
              <a:t> to client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F64B11E-5D82-6A40-92FF-5863328B4EB9}"/>
              </a:ext>
            </a:extLst>
          </p:cNvPr>
          <p:cNvCxnSpPr>
            <a:stCxn id="36" idx="1"/>
            <a:endCxn id="35" idx="3"/>
          </p:cNvCxnSpPr>
          <p:nvPr/>
        </p:nvCxnSpPr>
        <p:spPr>
          <a:xfrm rot="10800000" flipV="1">
            <a:off x="3756212" y="1738259"/>
            <a:ext cx="1217370" cy="3760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44BE8BA-6B01-FE4D-AEA1-73BEAA6EE862}"/>
              </a:ext>
            </a:extLst>
          </p:cNvPr>
          <p:cNvSpPr/>
          <p:nvPr/>
        </p:nvSpPr>
        <p:spPr>
          <a:xfrm>
            <a:off x="457920" y="2008630"/>
            <a:ext cx="425656" cy="27384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latin typeface="Rubik" pitchFamily="2" charset="-79"/>
                <a:cs typeface="Rubik" pitchFamily="2" charset="-79"/>
              </a:rPr>
              <a:t>client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60E14A0-B289-FC4C-8770-EA5537D11F9F}"/>
              </a:ext>
            </a:extLst>
          </p:cNvPr>
          <p:cNvCxnSpPr>
            <a:cxnSpLocks/>
            <a:stCxn id="25" idx="1"/>
            <a:endCxn id="38" idx="4"/>
          </p:cNvCxnSpPr>
          <p:nvPr/>
        </p:nvCxnSpPr>
        <p:spPr>
          <a:xfrm rot="10800000">
            <a:off x="670749" y="2282474"/>
            <a:ext cx="1015541" cy="21956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84761BA-DA48-1049-A5CF-AC5EC352C838}"/>
              </a:ext>
            </a:extLst>
          </p:cNvPr>
          <p:cNvCxnSpPr>
            <a:cxnSpLocks/>
            <a:stCxn id="38" idx="0"/>
            <a:endCxn id="35" idx="1"/>
          </p:cNvCxnSpPr>
          <p:nvPr/>
        </p:nvCxnSpPr>
        <p:spPr>
          <a:xfrm rot="16200000" flipH="1">
            <a:off x="1376178" y="1303199"/>
            <a:ext cx="105635" cy="1516497"/>
          </a:xfrm>
          <a:prstGeom prst="curvedConnector4">
            <a:avLst>
              <a:gd name="adj1" fmla="val -216406"/>
              <a:gd name="adj2" fmla="val 5701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5CA6298-9A65-FD49-B10E-B784BA9F8F68}"/>
              </a:ext>
            </a:extLst>
          </p:cNvPr>
          <p:cNvCxnSpPr>
            <a:cxnSpLocks/>
            <a:stCxn id="10" idx="0"/>
            <a:endCxn id="38" idx="5"/>
          </p:cNvCxnSpPr>
          <p:nvPr/>
        </p:nvCxnSpPr>
        <p:spPr>
          <a:xfrm rot="16200000" flipV="1">
            <a:off x="831741" y="2231870"/>
            <a:ext cx="879565" cy="9005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41CF46F2-40BA-7B40-B5EC-D03E69E30148}"/>
              </a:ext>
            </a:extLst>
          </p:cNvPr>
          <p:cNvCxnSpPr>
            <a:cxnSpLocks/>
            <a:stCxn id="12" idx="0"/>
            <a:endCxn id="38" idx="6"/>
          </p:cNvCxnSpPr>
          <p:nvPr/>
        </p:nvCxnSpPr>
        <p:spPr>
          <a:xfrm rot="16200000" flipV="1">
            <a:off x="1684494" y="1344634"/>
            <a:ext cx="1052066" cy="265390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114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5047-FBEF-814D-80FB-0D11B473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– </a:t>
            </a:r>
            <a:r>
              <a:rPr lang="en-US" dirty="0" err="1"/>
              <a:t>namenode</a:t>
            </a:r>
            <a:r>
              <a:rPr lang="en-US" dirty="0"/>
              <a:t> resilience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6D9F1-3F21-B442-BE38-A9CCC9E3C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Two options </a:t>
            </a:r>
          </a:p>
          <a:p>
            <a:r>
              <a:rPr lang="en-US" dirty="0"/>
              <a:t>Use NFS for Namespace and Block Map files</a:t>
            </a:r>
          </a:p>
          <a:p>
            <a:pPr lvl="1"/>
            <a:r>
              <a:rPr lang="en-US" dirty="0"/>
              <a:t>Another node is configured as a “hot standby” that monitors the files for changes</a:t>
            </a:r>
          </a:p>
          <a:p>
            <a:pPr lvl="1"/>
            <a:r>
              <a:rPr lang="en-US" dirty="0"/>
              <a:t>When a change is detected, the standby applies it to its in memory</a:t>
            </a:r>
          </a:p>
          <a:p>
            <a:r>
              <a:rPr lang="en-US" dirty="0"/>
              <a:t>Use a distributed Edit Log – Preferred</a:t>
            </a:r>
          </a:p>
          <a:p>
            <a:pPr lvl="1"/>
            <a:r>
              <a:rPr lang="en-US" dirty="0"/>
              <a:t>Namespace and Block Map edits are committed to a quorum of </a:t>
            </a:r>
            <a:r>
              <a:rPr lang="en-US" dirty="0" err="1"/>
              <a:t>JournalNodes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Both use</a:t>
            </a:r>
          </a:p>
          <a:p>
            <a:r>
              <a:rPr lang="en-US" dirty="0"/>
              <a:t>Active/Passive </a:t>
            </a:r>
            <a:r>
              <a:rPr lang="en-US" dirty="0" err="1"/>
              <a:t>NameNode</a:t>
            </a:r>
            <a:r>
              <a:rPr lang="en-US" dirty="0"/>
              <a:t> Strategy</a:t>
            </a:r>
          </a:p>
          <a:p>
            <a:r>
              <a:rPr lang="en-US" dirty="0" err="1"/>
              <a:t>ZooKeeper</a:t>
            </a:r>
            <a:r>
              <a:rPr lang="en-US" dirty="0"/>
              <a:t> for Automatic Failover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9157D-D2B2-8841-97A7-17695A0A14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47750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Introductions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What is Hadoop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HDFS</a:t>
            </a:r>
          </a:p>
          <a:p>
            <a:r>
              <a:rPr lang="en-US" b="1" dirty="0"/>
              <a:t>4 Functions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Map Reduce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B50D29-18A4-6640-8DF5-AA2EEA099D97}"/>
              </a:ext>
            </a:extLst>
          </p:cNvPr>
          <p:cNvSpPr/>
          <p:nvPr/>
        </p:nvSpPr>
        <p:spPr>
          <a:xfrm>
            <a:off x="3512819" y="164306"/>
            <a:ext cx="39434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https://github.com/eric-richardson-g2o/cm2020_h_e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E494C-0FF3-DA49-B026-F779EA52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function a.k.a. “apply to all”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28FD-1790-794F-9524-A68D55581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&lt;R&gt; Stream&lt;R&gt; map(Function &lt;? super T, ? extends R&gt; mapper)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Stream&lt;String&gt;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lines = …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Stream&lt;Integer&gt;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lineLengths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(String::length)</a:t>
            </a:r>
          </a:p>
          <a:p>
            <a:pPr marL="0" indent="0">
              <a:buNone/>
            </a:pPr>
            <a:r>
              <a:rPr lang="en-US" dirty="0"/>
              <a:t>For each element in lines</a:t>
            </a:r>
          </a:p>
          <a:p>
            <a:pPr marL="0" indent="0">
              <a:buNone/>
            </a:pPr>
            <a:r>
              <a:rPr lang="en-US" dirty="0"/>
              <a:t>	call the length method (</a:t>
            </a:r>
            <a:r>
              <a:rPr lang="en-US" dirty="0" err="1"/>
              <a:t>String.length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return the result</a:t>
            </a:r>
          </a:p>
          <a:p>
            <a:pPr marL="0" indent="0">
              <a:buNone/>
            </a:pPr>
            <a:r>
              <a:rPr lang="en-US" dirty="0" err="1"/>
              <a:t>lineLengths</a:t>
            </a:r>
            <a:r>
              <a:rPr lang="en-US" dirty="0"/>
              <a:t> will have exactly the same number of elements as lines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FE4E0-7CF6-1040-806E-69485215A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24372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What is Hadoop</a:t>
            </a:r>
          </a:p>
          <a:p>
            <a:r>
              <a:rPr lang="en-US" dirty="0"/>
              <a:t>HDFS</a:t>
            </a:r>
          </a:p>
          <a:p>
            <a:r>
              <a:rPr lang="en-US" dirty="0"/>
              <a:t>4 Functions</a:t>
            </a:r>
          </a:p>
          <a:p>
            <a:r>
              <a:rPr lang="en-US" dirty="0"/>
              <a:t>Map Reduce</a:t>
            </a:r>
          </a:p>
          <a:p>
            <a:r>
              <a:rPr lang="en-US" dirty="0"/>
              <a:t>Yarn</a:t>
            </a:r>
          </a:p>
          <a:p>
            <a:r>
              <a:rPr lang="en-US" dirty="0"/>
              <a:t>Hands-On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A436A-084E-5140-A8C7-2502C5B7ADE0}"/>
              </a:ext>
            </a:extLst>
          </p:cNvPr>
          <p:cNvSpPr/>
          <p:nvPr/>
        </p:nvSpPr>
        <p:spPr>
          <a:xfrm>
            <a:off x="3512819" y="164306"/>
            <a:ext cx="39434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https://github.com/eric-richardson-g2o/cm2020_h_e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8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9A26-2046-C840-AB12-2AA5FCD0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examples </a:t>
            </a:r>
            <a:r>
              <a:rPr lang="en-US" dirty="0">
                <a:sym typeface="Wingdings" pitchFamily="2" charset="2"/>
              </a:rPr>
              <a:t> in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11D0-6A70-E749-A4C6-58EC33089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sequence of integers and call a map function x +1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Stream&lt;Integer&gt; numbers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(-1,0,1,2,3,4,5);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List&lt;Integer&gt;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mappedNumbers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numbers.map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 -&gt; x + 1).collect(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mappedNumbers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[0, 1, 2, 3, 4, 5, 6]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Create a sequence of words and call the same map function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Stream&lt;String&gt; words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Hello","World","!","Having","a","good","day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","?");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mappedWords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words.map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(x -&gt; x + 1).collect(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mappedWords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[Hello1, World1, !1, Having1, a1, good1, day1, ?1]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4AB90-8ADD-0D46-B95B-504911975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363553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A764-D35F-294C-829B-6B4E51B2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examples </a:t>
            </a:r>
            <a:r>
              <a:rPr lang="en-US" dirty="0">
                <a:sym typeface="Wingdings" pitchFamily="2" charset="2"/>
              </a:rPr>
              <a:t> in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27248-B731-7146-A2FF-9BB4D0FC9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map( x =&gt; x + 1)</a:t>
            </a:r>
          </a:p>
          <a:p>
            <a:r>
              <a:rPr lang="en-US" dirty="0"/>
              <a:t>In the first example x is an Int so x+1 adds one to the element</a:t>
            </a:r>
          </a:p>
          <a:p>
            <a:r>
              <a:rPr lang="en-US" dirty="0"/>
              <a:t>In the second example x is a String so x+1 appends 1.toString() to the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AC9C2-1392-064C-A324-05C9D12E4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195982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71FF-9FC9-A046-B60C-85624BAC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 function a.k.a. "apply to all then flatten"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D2EB1-166D-2D40-959A-2BE8BD7F8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&lt;R&gt; Stream&lt;R&gt; 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(Function&lt;? super T,? extends Stream&lt;? extends R&gt;&gt; mapper)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Stream&lt;String&gt; lines = …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space=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Pattern.compile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 ");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Stream&lt;String&gt; words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lines.flatMap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(space::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splitAsStream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/>
              <a:t>For each element in lines</a:t>
            </a:r>
          </a:p>
          <a:p>
            <a:pPr marL="0" indent="0">
              <a:buNone/>
            </a:pPr>
            <a:r>
              <a:rPr lang="en-US" dirty="0"/>
              <a:t>	call the </a:t>
            </a:r>
            <a:r>
              <a:rPr lang="en-US" dirty="0" err="1"/>
              <a:t>splitAsStream</a:t>
            </a:r>
            <a:r>
              <a:rPr lang="en-US" dirty="0"/>
              <a:t> method ( </a:t>
            </a:r>
            <a:r>
              <a:rPr lang="en-US" dirty="0" err="1"/>
              <a:t>Pattern.splitAsStream</a:t>
            </a:r>
            <a:r>
              <a:rPr lang="en-US" dirty="0"/>
              <a:t>(String) )</a:t>
            </a:r>
          </a:p>
          <a:p>
            <a:pPr marL="0" indent="0">
              <a:buNone/>
            </a:pPr>
            <a:r>
              <a:rPr lang="en-US" dirty="0"/>
              <a:t>	return the result</a:t>
            </a:r>
          </a:p>
          <a:p>
            <a:pPr marL="0" indent="0">
              <a:buNone/>
            </a:pPr>
            <a:r>
              <a:rPr lang="en-US" dirty="0"/>
              <a:t>	flatten the sub-results int a single result</a:t>
            </a:r>
          </a:p>
          <a:p>
            <a:pPr marL="0" indent="0">
              <a:buNone/>
            </a:pPr>
            <a:r>
              <a:rPr lang="en-US" dirty="0"/>
              <a:t>words may (or may not) have a different number of element as lines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C1E9D-A40B-3E4A-B240-B5C67EA61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082062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9A2A-A4F5-AD48-91A4-9256C33F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 example </a:t>
            </a:r>
            <a:r>
              <a:rPr lang="en-US" dirty="0">
                <a:sym typeface="Wingdings" pitchFamily="2" charset="2"/>
              </a:rPr>
              <a:t> in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42E9-9016-3C4D-AD51-F4ED2DBE3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</a:t>
            </a:r>
            <a:r>
              <a:rPr lang="en-US" dirty="0" err="1"/>
              <a:t>makeStream</a:t>
            </a:r>
            <a:r>
              <a:rPr lang="en-US" dirty="0"/>
              <a:t> function, that will take an inter and make an array of it and the integers on either side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Stream&lt;Integer&gt; numbers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(0,1,2,3,4,5);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Integer,Stream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i-1,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i+1 );</a:t>
            </a:r>
          </a:p>
          <a:p>
            <a:pPr marL="0" indent="0">
              <a:buNone/>
            </a:pPr>
            <a:r>
              <a:rPr lang="en-US" dirty="0"/>
              <a:t>Call map first to show the difference  - result is nested streams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List&lt;Stream&lt;Integer&gt;&gt;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mapResult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numbers.map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).collect(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[[-2, -1, 0], [-1, 0, 1], [0, 1, 2], [1, 2, 3], [2, 3, 4], [3, 4, 5], [4, 5, 6], ] </a:t>
            </a:r>
          </a:p>
          <a:p>
            <a:pPr marL="0" indent="0">
              <a:buNone/>
            </a:pPr>
            <a:r>
              <a:rPr lang="en-US" dirty="0"/>
              <a:t>Now call flat map to show how the result is flattened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List&lt;Integer&gt;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flatMapResult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numbers.flatMap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).collect(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[-2, -1, 0, -1, 0, 1, 0, 1, 2, 1, 2, 3, 2, 3, 4, 3, 4, 5, 4, 5, 6]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B48F9-0852-6442-9A3E-0F8AF1D20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871676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BB17-ADDD-5E4B-B544-8C143412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D5E39-C821-6949-A82E-58E0C2FEE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CA642-788B-664B-9FDB-C4886ECD6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615755"/>
              </p:ext>
            </p:extLst>
          </p:nvPr>
        </p:nvGraphicFramePr>
        <p:xfrm>
          <a:off x="426720" y="1452785"/>
          <a:ext cx="8360821" cy="13173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94403">
                  <a:extLst>
                    <a:ext uri="{9D8B030D-6E8A-4147-A177-3AD203B41FA5}">
                      <a16:colId xmlns:a16="http://schemas.microsoft.com/office/drawing/2014/main" val="4001937619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4287085640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2392417302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1118394639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207764419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1436797329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3078684196"/>
                    </a:ext>
                  </a:extLst>
                </a:gridCol>
              </a:tblGrid>
              <a:tr h="1317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19455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B6CB12-8485-524F-BE6A-63753089B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343957"/>
              </p:ext>
            </p:extLst>
          </p:nvPr>
        </p:nvGraphicFramePr>
        <p:xfrm>
          <a:off x="2022015" y="1673847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0F065E-5615-3546-80FC-13F70100D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75302"/>
              </p:ext>
            </p:extLst>
          </p:nvPr>
        </p:nvGraphicFramePr>
        <p:xfrm>
          <a:off x="3220333" y="1673847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BC4D66-128F-C348-A4D3-64B9E46C6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46339"/>
              </p:ext>
            </p:extLst>
          </p:nvPr>
        </p:nvGraphicFramePr>
        <p:xfrm>
          <a:off x="4416272" y="1673847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9067B0-6935-5948-A3C2-3456FAE23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266710"/>
              </p:ext>
            </p:extLst>
          </p:nvPr>
        </p:nvGraphicFramePr>
        <p:xfrm>
          <a:off x="5614590" y="1673847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1644BD-8AD7-B04D-9B2F-5A74E61F5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180424"/>
              </p:ext>
            </p:extLst>
          </p:nvPr>
        </p:nvGraphicFramePr>
        <p:xfrm>
          <a:off x="6808151" y="1680210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CF21C39-9936-C34E-92FF-72BE51B5A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800365"/>
              </p:ext>
            </p:extLst>
          </p:nvPr>
        </p:nvGraphicFramePr>
        <p:xfrm>
          <a:off x="8001712" y="1674595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C69384-ACA6-544B-93EB-04A37434C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154926"/>
              </p:ext>
            </p:extLst>
          </p:nvPr>
        </p:nvGraphicFramePr>
        <p:xfrm>
          <a:off x="426718" y="3552302"/>
          <a:ext cx="8360814" cy="370840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398134">
                  <a:extLst>
                    <a:ext uri="{9D8B030D-6E8A-4147-A177-3AD203B41FA5}">
                      <a16:colId xmlns:a16="http://schemas.microsoft.com/office/drawing/2014/main" val="4274505520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913746505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2058858925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109166196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2866316797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896327731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1686747194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192457968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288722319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1478059816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464569117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264636487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1389236735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26896600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004169826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825430460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1158603128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89882637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918864983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2343603139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2154734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98198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0294507-B038-6642-BC88-E9A51E18C1D8}"/>
              </a:ext>
            </a:extLst>
          </p:cNvPr>
          <p:cNvSpPr txBox="1"/>
          <p:nvPr/>
        </p:nvSpPr>
        <p:spPr>
          <a:xfrm>
            <a:off x="426718" y="1153573"/>
            <a:ext cx="6617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F80762-B074-8248-90B6-EF6A0071BD8D}"/>
              </a:ext>
            </a:extLst>
          </p:cNvPr>
          <p:cNvSpPr txBox="1"/>
          <p:nvPr/>
        </p:nvSpPr>
        <p:spPr>
          <a:xfrm>
            <a:off x="426718" y="3252220"/>
            <a:ext cx="8263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flattened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3B10D33-E66E-9641-8F3B-56F36D73B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39509"/>
              </p:ext>
            </p:extLst>
          </p:nvPr>
        </p:nvGraphicFramePr>
        <p:xfrm>
          <a:off x="823697" y="1680210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878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00F9-E886-F746-BEB4-FA654B13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F9DF-0A5E-AD41-8A8B-7806BCE79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8"/>
            <a:ext cx="8369807" cy="333613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 reduce(T identity,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BinaryOperator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&lt;T&gt; accumulator)</a:t>
            </a:r>
          </a:p>
          <a:p>
            <a:pPr marL="0" indent="0">
              <a:buNone/>
            </a:pPr>
            <a:r>
              <a:rPr lang="en-US" dirty="0"/>
              <a:t>Example: if you had a stream of integers called </a:t>
            </a:r>
            <a:r>
              <a:rPr lang="en-US" dirty="0" err="1"/>
              <a:t>lineLengths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lineLengths.reduce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-&gt; a + b)</a:t>
            </a:r>
          </a:p>
          <a:p>
            <a:pPr marL="0" indent="0">
              <a:buNone/>
            </a:pPr>
            <a:r>
              <a:rPr lang="en-US" dirty="0"/>
              <a:t>Recursively for two elements in line lengths</a:t>
            </a:r>
          </a:p>
          <a:p>
            <a:pPr marL="0" indent="0">
              <a:buNone/>
            </a:pPr>
            <a:r>
              <a:rPr lang="en-US" dirty="0"/>
              <a:t>	apply the function (to reduce 2 values to 1)</a:t>
            </a:r>
          </a:p>
          <a:p>
            <a:pPr marL="0" indent="0">
              <a:buNone/>
            </a:pPr>
            <a:r>
              <a:rPr lang="en-US" dirty="0"/>
              <a:t>	return the result</a:t>
            </a:r>
          </a:p>
          <a:p>
            <a:pPr marL="0" indent="0">
              <a:buNone/>
            </a:pPr>
            <a:r>
              <a:rPr lang="en-US" dirty="0"/>
              <a:t>Until there is one value left</a:t>
            </a:r>
          </a:p>
          <a:p>
            <a:pPr marL="0" indent="0">
              <a:buNone/>
            </a:pPr>
            <a:r>
              <a:rPr lang="en-US" dirty="0"/>
              <a:t>Order of how elements are selected is not constrained to be sequential</a:t>
            </a:r>
          </a:p>
          <a:p>
            <a:pPr marL="0" indent="0">
              <a:buNone/>
            </a:pPr>
            <a:r>
              <a:rPr lang="en-US" dirty="0"/>
              <a:t>Function should be transitive, associative and commutative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DD8BB-FFE7-1546-BA8F-2D3341A37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187324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5158-9C51-C349-9C69-AC5E1326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example </a:t>
            </a:r>
            <a:r>
              <a:rPr lang="en-US" dirty="0">
                <a:sym typeface="Wingdings" pitchFamily="2" charset="2"/>
              </a:rPr>
              <a:t> in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F276D-6B8F-484D-A581-F6D693F0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some words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Stream&lt;String&gt; words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Hello","World","!","Having","a","good","day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","?");</a:t>
            </a:r>
          </a:p>
          <a:p>
            <a:pPr marL="0" indent="0">
              <a:buNone/>
            </a:pPr>
            <a:r>
              <a:rPr lang="en-US" dirty="0"/>
              <a:t>Use a reduce function that violates the rules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reducedWords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words.reduce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("",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-&gt; a + " " + b);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("'"+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reducedWords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+"'");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 ! a Hello World good day Having ?'</a:t>
            </a:r>
          </a:p>
          <a:p>
            <a:pPr marL="0" indent="0">
              <a:buNone/>
            </a:pPr>
            <a:r>
              <a:rPr lang="en-US" dirty="0"/>
              <a:t>Reduce function must be transitive, commutative and associative (which appending strings is not)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82305-31DD-094A-A7ED-5542BFF1E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1C905-570A-1941-B592-E1A12780645B}"/>
              </a:ext>
            </a:extLst>
          </p:cNvPr>
          <p:cNvSpPr txBox="1"/>
          <p:nvPr/>
        </p:nvSpPr>
        <p:spPr>
          <a:xfrm>
            <a:off x="1709345" y="3886137"/>
            <a:ext cx="659507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Rubik" pitchFamily="2" charset="-79"/>
                <a:cs typeface="Rubik" pitchFamily="2" charset="-79"/>
              </a:rPr>
              <a:t>Note: I cheated a bit to demonstrate commutative, transitive and associative requirements,</a:t>
            </a:r>
            <a:br>
              <a:rPr lang="en-US" sz="1050" dirty="0">
                <a:latin typeface="Rubik" pitchFamily="2" charset="-79"/>
                <a:cs typeface="Rubik" pitchFamily="2" charset="-79"/>
              </a:rPr>
            </a:br>
            <a:r>
              <a:rPr lang="en-US" sz="1050" dirty="0">
                <a:latin typeface="Rubik" pitchFamily="2" charset="-79"/>
                <a:cs typeface="Rubik" pitchFamily="2" charset="-79"/>
              </a:rPr>
              <a:t>when called on an ordered collection like an array or list, it will pass the elements in order. I used a set</a:t>
            </a:r>
            <a:br>
              <a:rPr lang="en-US" sz="1050" dirty="0">
                <a:latin typeface="Rubik" pitchFamily="2" charset="-79"/>
                <a:cs typeface="Rubik" pitchFamily="2" charset="-79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words=new HashSet(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Arrays.asList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Hello","World","!","Having","a","good","day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","?")).stream();</a:t>
            </a:r>
          </a:p>
          <a:p>
            <a:r>
              <a:rPr lang="en-US" sz="1050" dirty="0">
                <a:latin typeface="Rubik" pitchFamily="2" charset="-79"/>
                <a:cs typeface="Rubik" pitchFamily="2" charset="-79"/>
              </a:rPr>
              <a:t>on a distributed system the elements will not be ordered</a:t>
            </a:r>
          </a:p>
        </p:txBody>
      </p:sp>
    </p:spTree>
    <p:extLst>
      <p:ext uri="{BB962C8B-B14F-4D97-AF65-F5344CB8AC3E}">
        <p14:creationId xmlns:p14="http://schemas.microsoft.com/office/powerpoint/2010/main" val="4284241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87806-5790-BB48-8051-41548970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example </a:t>
            </a:r>
            <a:r>
              <a:rPr lang="en-US" dirty="0">
                <a:sym typeface="Wingdings" pitchFamily="2" charset="2"/>
              </a:rPr>
              <a:t> in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B62-2CB3-B441-BB61-42C2FB714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get our numbers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Stream&lt;Integer&gt; numbers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(-1,0,1,2,3,4,5);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Integer,Stream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makeStream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i-1,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i+1 );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Stream&lt;Integer&gt;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flatMappedNumbers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numbers.flatMap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makeStream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/>
              <a:t>Define the function that will do our reducing, and follows the rules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BinaryOperator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 reducer=(a, b) -&gt; a + b;</a:t>
            </a:r>
          </a:p>
          <a:p>
            <a:pPr marL="0" indent="0">
              <a:buNone/>
            </a:pPr>
            <a:r>
              <a:rPr lang="en-US" dirty="0"/>
              <a:t>…and reduce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Integer reduced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flatMappedNumbers.reduce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(0, reducer);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(reduced);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42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EACF8-7D7F-4349-9693-3642F101F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765368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69D9B-AAD7-F74B-B4B9-51DA7413E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447413-FB97-1B49-86F8-3C0171E9B157}"/>
              </a:ext>
            </a:extLst>
          </p:cNvPr>
          <p:cNvSpPr>
            <a:spLocks noChangeAspect="1"/>
          </p:cNvSpPr>
          <p:nvPr/>
        </p:nvSpPr>
        <p:spPr>
          <a:xfrm>
            <a:off x="1554569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D365ED-5430-5149-9419-B34EEBBB0077}"/>
              </a:ext>
            </a:extLst>
          </p:cNvPr>
          <p:cNvSpPr>
            <a:spLocks noChangeAspect="1"/>
          </p:cNvSpPr>
          <p:nvPr/>
        </p:nvSpPr>
        <p:spPr>
          <a:xfrm>
            <a:off x="1960876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9211FD-076A-A744-AE29-EC6B10555730}"/>
              </a:ext>
            </a:extLst>
          </p:cNvPr>
          <p:cNvSpPr>
            <a:spLocks noChangeAspect="1"/>
          </p:cNvSpPr>
          <p:nvPr/>
        </p:nvSpPr>
        <p:spPr>
          <a:xfrm>
            <a:off x="2367183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E74FF6-C116-5A4B-B67F-8C5735BD4D5E}"/>
              </a:ext>
            </a:extLst>
          </p:cNvPr>
          <p:cNvSpPr>
            <a:spLocks noChangeAspect="1"/>
          </p:cNvSpPr>
          <p:nvPr/>
        </p:nvSpPr>
        <p:spPr>
          <a:xfrm>
            <a:off x="2773490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110D04-8B7D-6148-8226-C1F9EAFFA9FE}"/>
              </a:ext>
            </a:extLst>
          </p:cNvPr>
          <p:cNvSpPr>
            <a:spLocks noChangeAspect="1"/>
          </p:cNvSpPr>
          <p:nvPr/>
        </p:nvSpPr>
        <p:spPr>
          <a:xfrm>
            <a:off x="3179797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81BBA2-6364-3A42-8762-DC50334CA4A2}"/>
              </a:ext>
            </a:extLst>
          </p:cNvPr>
          <p:cNvSpPr>
            <a:spLocks noChangeAspect="1"/>
          </p:cNvSpPr>
          <p:nvPr/>
        </p:nvSpPr>
        <p:spPr>
          <a:xfrm>
            <a:off x="3586104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BE9EE2-EA0D-504D-AB1C-1AE9E4A290B0}"/>
              </a:ext>
            </a:extLst>
          </p:cNvPr>
          <p:cNvSpPr>
            <a:spLocks noChangeAspect="1"/>
          </p:cNvSpPr>
          <p:nvPr/>
        </p:nvSpPr>
        <p:spPr>
          <a:xfrm>
            <a:off x="3992411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2D5BF8D-DCC1-3C42-8082-680CD77A16AA}"/>
              </a:ext>
            </a:extLst>
          </p:cNvPr>
          <p:cNvSpPr>
            <a:spLocks noChangeAspect="1"/>
          </p:cNvSpPr>
          <p:nvPr/>
        </p:nvSpPr>
        <p:spPr>
          <a:xfrm>
            <a:off x="4398717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F88B62-3C07-5A42-85C5-8580FFC4599A}"/>
              </a:ext>
            </a:extLst>
          </p:cNvPr>
          <p:cNvSpPr>
            <a:spLocks noChangeAspect="1"/>
          </p:cNvSpPr>
          <p:nvPr/>
        </p:nvSpPr>
        <p:spPr>
          <a:xfrm>
            <a:off x="4805023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69ABD-0C0B-EF44-8CB1-36A3E7E55CD6}"/>
              </a:ext>
            </a:extLst>
          </p:cNvPr>
          <p:cNvSpPr>
            <a:spLocks noChangeAspect="1"/>
          </p:cNvSpPr>
          <p:nvPr/>
        </p:nvSpPr>
        <p:spPr>
          <a:xfrm>
            <a:off x="5211329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0F23DF-1E72-834D-B647-92C8DF780122}"/>
              </a:ext>
            </a:extLst>
          </p:cNvPr>
          <p:cNvSpPr>
            <a:spLocks noChangeAspect="1"/>
          </p:cNvSpPr>
          <p:nvPr/>
        </p:nvSpPr>
        <p:spPr>
          <a:xfrm>
            <a:off x="5617635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5A83370-CC6E-0849-955C-48AB6A886F7C}"/>
              </a:ext>
            </a:extLst>
          </p:cNvPr>
          <p:cNvSpPr>
            <a:spLocks noChangeAspect="1"/>
          </p:cNvSpPr>
          <p:nvPr/>
        </p:nvSpPr>
        <p:spPr>
          <a:xfrm>
            <a:off x="6023941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38070CB-BE92-2542-8B3E-1BC7F058B502}"/>
              </a:ext>
            </a:extLst>
          </p:cNvPr>
          <p:cNvSpPr>
            <a:spLocks noChangeAspect="1"/>
          </p:cNvSpPr>
          <p:nvPr/>
        </p:nvSpPr>
        <p:spPr>
          <a:xfrm>
            <a:off x="6430247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D398596-3FD0-E04E-B4A5-DDFBB5BC25FE}"/>
              </a:ext>
            </a:extLst>
          </p:cNvPr>
          <p:cNvSpPr>
            <a:spLocks noChangeAspect="1"/>
          </p:cNvSpPr>
          <p:nvPr/>
        </p:nvSpPr>
        <p:spPr>
          <a:xfrm>
            <a:off x="6836553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1074BE-EBF3-9643-8549-A44A89B8B184}"/>
              </a:ext>
            </a:extLst>
          </p:cNvPr>
          <p:cNvSpPr>
            <a:spLocks noChangeAspect="1"/>
          </p:cNvSpPr>
          <p:nvPr/>
        </p:nvSpPr>
        <p:spPr>
          <a:xfrm>
            <a:off x="7242859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00C774D-29D4-BB4E-A5F0-6EC2872DF751}"/>
              </a:ext>
            </a:extLst>
          </p:cNvPr>
          <p:cNvSpPr>
            <a:spLocks noChangeAspect="1"/>
          </p:cNvSpPr>
          <p:nvPr/>
        </p:nvSpPr>
        <p:spPr>
          <a:xfrm>
            <a:off x="7649165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B01DEE-EA34-AD4F-9006-4845E5734A08}"/>
              </a:ext>
            </a:extLst>
          </p:cNvPr>
          <p:cNvSpPr>
            <a:spLocks noChangeAspect="1"/>
          </p:cNvSpPr>
          <p:nvPr/>
        </p:nvSpPr>
        <p:spPr>
          <a:xfrm>
            <a:off x="8055471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BFB4F4-64F0-D84A-9F60-C81F504225F6}"/>
              </a:ext>
            </a:extLst>
          </p:cNvPr>
          <p:cNvSpPr>
            <a:spLocks noChangeAspect="1"/>
          </p:cNvSpPr>
          <p:nvPr/>
        </p:nvSpPr>
        <p:spPr>
          <a:xfrm>
            <a:off x="8461778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64768EA-0101-BC43-A9AA-04B7F8A10BB9}"/>
              </a:ext>
            </a:extLst>
          </p:cNvPr>
          <p:cNvSpPr>
            <a:spLocks noChangeAspect="1"/>
          </p:cNvSpPr>
          <p:nvPr/>
        </p:nvSpPr>
        <p:spPr>
          <a:xfrm>
            <a:off x="1757722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C645ECB-18DE-8244-93C5-75837E9A83C9}"/>
              </a:ext>
            </a:extLst>
          </p:cNvPr>
          <p:cNvSpPr>
            <a:spLocks noChangeAspect="1"/>
          </p:cNvSpPr>
          <p:nvPr/>
        </p:nvSpPr>
        <p:spPr>
          <a:xfrm>
            <a:off x="2570335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30E1E4D-4336-F149-B64B-2D3AFE624460}"/>
              </a:ext>
            </a:extLst>
          </p:cNvPr>
          <p:cNvSpPr>
            <a:spLocks noChangeAspect="1"/>
          </p:cNvSpPr>
          <p:nvPr/>
        </p:nvSpPr>
        <p:spPr>
          <a:xfrm>
            <a:off x="3382948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F81768D-0E80-9642-91D1-284F53BF9E19}"/>
              </a:ext>
            </a:extLst>
          </p:cNvPr>
          <p:cNvSpPr>
            <a:spLocks noChangeAspect="1"/>
          </p:cNvSpPr>
          <p:nvPr/>
        </p:nvSpPr>
        <p:spPr>
          <a:xfrm>
            <a:off x="4195561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7752453-B1EF-1946-B5A6-48FEF503EDE0}"/>
              </a:ext>
            </a:extLst>
          </p:cNvPr>
          <p:cNvSpPr>
            <a:spLocks noChangeAspect="1"/>
          </p:cNvSpPr>
          <p:nvPr/>
        </p:nvSpPr>
        <p:spPr>
          <a:xfrm>
            <a:off x="5008174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20CD0CA-8F88-0546-93A0-03A4533D653A}"/>
              </a:ext>
            </a:extLst>
          </p:cNvPr>
          <p:cNvSpPr>
            <a:spLocks noChangeAspect="1"/>
          </p:cNvSpPr>
          <p:nvPr/>
        </p:nvSpPr>
        <p:spPr>
          <a:xfrm>
            <a:off x="5820787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1BB801-00D5-0545-9827-8A2039CA363C}"/>
              </a:ext>
            </a:extLst>
          </p:cNvPr>
          <p:cNvSpPr>
            <a:spLocks noChangeAspect="1"/>
          </p:cNvSpPr>
          <p:nvPr/>
        </p:nvSpPr>
        <p:spPr>
          <a:xfrm>
            <a:off x="6633400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1C7FA5-A9B3-C247-95DC-0DB24B483B5D}"/>
              </a:ext>
            </a:extLst>
          </p:cNvPr>
          <p:cNvSpPr>
            <a:spLocks noChangeAspect="1"/>
          </p:cNvSpPr>
          <p:nvPr/>
        </p:nvSpPr>
        <p:spPr>
          <a:xfrm>
            <a:off x="7446013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9C1BAC5-C79A-2D48-A1A4-79045A0C3292}"/>
              </a:ext>
            </a:extLst>
          </p:cNvPr>
          <p:cNvSpPr>
            <a:spLocks noChangeAspect="1"/>
          </p:cNvSpPr>
          <p:nvPr/>
        </p:nvSpPr>
        <p:spPr>
          <a:xfrm>
            <a:off x="8258624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7B8713D-8299-E146-8B82-4BD234682A27}"/>
              </a:ext>
            </a:extLst>
          </p:cNvPr>
          <p:cNvSpPr>
            <a:spLocks noChangeAspect="1"/>
          </p:cNvSpPr>
          <p:nvPr/>
        </p:nvSpPr>
        <p:spPr>
          <a:xfrm>
            <a:off x="2197108" y="2267389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7E0CDEA-2631-9B45-AFB6-6A638AFF11D2}"/>
              </a:ext>
            </a:extLst>
          </p:cNvPr>
          <p:cNvSpPr>
            <a:spLocks noChangeAspect="1"/>
          </p:cNvSpPr>
          <p:nvPr/>
        </p:nvSpPr>
        <p:spPr>
          <a:xfrm>
            <a:off x="3822334" y="2267389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DAB1765-6F58-5A48-BE7E-2C087AF96475}"/>
              </a:ext>
            </a:extLst>
          </p:cNvPr>
          <p:cNvSpPr>
            <a:spLocks noChangeAspect="1"/>
          </p:cNvSpPr>
          <p:nvPr/>
        </p:nvSpPr>
        <p:spPr>
          <a:xfrm>
            <a:off x="5447269" y="2267389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B279D54-C8DD-C641-AD39-3CB0BEE80C47}"/>
              </a:ext>
            </a:extLst>
          </p:cNvPr>
          <p:cNvSpPr>
            <a:spLocks noChangeAspect="1"/>
          </p:cNvSpPr>
          <p:nvPr/>
        </p:nvSpPr>
        <p:spPr>
          <a:xfrm>
            <a:off x="7068346" y="2267389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B5E448E-207A-2141-8EB3-2D1C0529FA48}"/>
              </a:ext>
            </a:extLst>
          </p:cNvPr>
          <p:cNvSpPr>
            <a:spLocks noChangeAspect="1"/>
          </p:cNvSpPr>
          <p:nvPr/>
        </p:nvSpPr>
        <p:spPr>
          <a:xfrm>
            <a:off x="7804341" y="306932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27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990C6C7-7230-5249-AE79-81DF1C6D30DD}"/>
              </a:ext>
            </a:extLst>
          </p:cNvPr>
          <p:cNvSpPr>
            <a:spLocks noChangeAspect="1"/>
          </p:cNvSpPr>
          <p:nvPr/>
        </p:nvSpPr>
        <p:spPr>
          <a:xfrm>
            <a:off x="4572000" y="306932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18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165C0A9-0776-B544-9EB0-4C1A78EC5395}"/>
              </a:ext>
            </a:extLst>
          </p:cNvPr>
          <p:cNvSpPr>
            <a:spLocks noChangeAspect="1"/>
          </p:cNvSpPr>
          <p:nvPr/>
        </p:nvSpPr>
        <p:spPr>
          <a:xfrm>
            <a:off x="6359080" y="3818225"/>
            <a:ext cx="274320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45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19CFF-24B8-584C-8F54-977E53E78A18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>
          <a:xfrm>
            <a:off x="1691563" y="1019746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A8E1E9-50E7-7B4E-BA3F-4A7E8E2BCEE4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894716" y="1019746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9542FC-FCE9-3B4D-921A-E4A19301C0A5}"/>
              </a:ext>
            </a:extLst>
          </p:cNvPr>
          <p:cNvCxnSpPr>
            <a:stCxn id="7" idx="2"/>
            <a:endCxn id="24" idx="0"/>
          </p:cNvCxnSpPr>
          <p:nvPr/>
        </p:nvCxnSpPr>
        <p:spPr>
          <a:xfrm>
            <a:off x="2504177" y="1019746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C13C15-3749-AF40-BDD2-40522F387D85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>
            <a:off x="3316791" y="1019746"/>
            <a:ext cx="203151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272E53-A4FF-FF4C-A1CA-D73E0EDC2CC0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4129405" y="1019746"/>
            <a:ext cx="203150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0B2DE3-23DB-9443-9A09-4337F2FC37B8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4942017" y="1019746"/>
            <a:ext cx="203151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810ADA-DA80-AC45-A15E-FF9D1DF013F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>
            <a:off x="5754629" y="1019746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6A7529-F74F-7E44-9BF8-368999380461}"/>
              </a:ext>
            </a:extLst>
          </p:cNvPr>
          <p:cNvCxnSpPr>
            <a:cxnSpLocks/>
            <a:stCxn id="17" idx="2"/>
            <a:endCxn id="29" idx="0"/>
          </p:cNvCxnSpPr>
          <p:nvPr/>
        </p:nvCxnSpPr>
        <p:spPr>
          <a:xfrm>
            <a:off x="6567241" y="1019746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99CF478-ACB0-D447-82C9-7D925F07C3A6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>
            <a:off x="7379853" y="1019746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0A1520-C239-A24E-8759-F1E0D1204903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>
          <a:xfrm flipH="1">
            <a:off x="8395618" y="1019746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D69BCE-4061-D040-80D6-2F8DF1F298E1}"/>
              </a:ext>
            </a:extLst>
          </p:cNvPr>
          <p:cNvCxnSpPr>
            <a:cxnSpLocks/>
            <a:stCxn id="21" idx="2"/>
            <a:endCxn id="31" idx="0"/>
          </p:cNvCxnSpPr>
          <p:nvPr/>
        </p:nvCxnSpPr>
        <p:spPr>
          <a:xfrm>
            <a:off x="8192465" y="1019746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AC2EABC-F54C-C646-9392-EED80204047B}"/>
              </a:ext>
            </a:extLst>
          </p:cNvPr>
          <p:cNvCxnSpPr>
            <a:cxnSpLocks/>
            <a:stCxn id="20" idx="2"/>
            <a:endCxn id="30" idx="0"/>
          </p:cNvCxnSpPr>
          <p:nvPr/>
        </p:nvCxnSpPr>
        <p:spPr>
          <a:xfrm flipH="1">
            <a:off x="7583007" y="1019746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9F898-2A68-A442-8F92-DA2A0C119A23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 flipH="1">
            <a:off x="6770394" y="1019746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2763D94-DB22-CF44-AC5F-C90E34CC7486}"/>
              </a:ext>
            </a:extLst>
          </p:cNvPr>
          <p:cNvCxnSpPr>
            <a:cxnSpLocks/>
            <a:stCxn id="16" idx="2"/>
            <a:endCxn id="28" idx="0"/>
          </p:cNvCxnSpPr>
          <p:nvPr/>
        </p:nvCxnSpPr>
        <p:spPr>
          <a:xfrm flipH="1">
            <a:off x="5957781" y="1019746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E90D03-FBBD-AA4F-8B8D-E070871E61BE}"/>
              </a:ext>
            </a:extLst>
          </p:cNvPr>
          <p:cNvCxnSpPr>
            <a:cxnSpLocks/>
            <a:stCxn id="14" idx="2"/>
            <a:endCxn id="27" idx="0"/>
          </p:cNvCxnSpPr>
          <p:nvPr/>
        </p:nvCxnSpPr>
        <p:spPr>
          <a:xfrm flipH="1">
            <a:off x="5145168" y="1019746"/>
            <a:ext cx="20315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572543-DDC4-A04C-BFB9-27EFEF1409DB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4332555" y="1019746"/>
            <a:ext cx="203156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9CB6DD-B0CF-9B49-948E-6E7C4CD63CAF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3519942" y="1019746"/>
            <a:ext cx="203156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785543-51B6-0945-90C8-08131BA661B0}"/>
              </a:ext>
            </a:extLst>
          </p:cNvPr>
          <p:cNvCxnSpPr>
            <a:cxnSpLocks/>
            <a:stCxn id="8" idx="2"/>
            <a:endCxn id="24" idx="0"/>
          </p:cNvCxnSpPr>
          <p:nvPr/>
        </p:nvCxnSpPr>
        <p:spPr>
          <a:xfrm flipH="1">
            <a:off x="2707329" y="1019746"/>
            <a:ext cx="20315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1EA7E1-DD2C-C14A-AD69-604D8E47684C}"/>
              </a:ext>
            </a:extLst>
          </p:cNvPr>
          <p:cNvCxnSpPr>
            <a:cxnSpLocks/>
            <a:stCxn id="23" idx="2"/>
            <a:endCxn id="32" idx="0"/>
          </p:cNvCxnSpPr>
          <p:nvPr/>
        </p:nvCxnSpPr>
        <p:spPr>
          <a:xfrm>
            <a:off x="1894716" y="1817091"/>
            <a:ext cx="43938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55E312-3C57-3D42-8B91-3E48EC73A5AF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>
          <a:xfrm>
            <a:off x="3519942" y="1817091"/>
            <a:ext cx="43938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C7D77C-44F6-F446-B5C8-09A9FD30EFE7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>
            <a:off x="5145168" y="1817091"/>
            <a:ext cx="439095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F411F20-8040-654F-8B57-084C6F0754C7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70394" y="1817091"/>
            <a:ext cx="43494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352227-A2E2-0143-9198-0143521C4C39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 flipH="1">
            <a:off x="7205340" y="1817091"/>
            <a:ext cx="37766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76AE1F-E4E7-F744-A491-E273DBE79957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5584263" y="1817091"/>
            <a:ext cx="373518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FAB910-A42A-F545-8908-F6A939D1CDC0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flipH="1">
            <a:off x="3959328" y="1817091"/>
            <a:ext cx="37322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519704-3E2E-7A4C-BAF8-C91AB34FD22F}"/>
              </a:ext>
            </a:extLst>
          </p:cNvPr>
          <p:cNvCxnSpPr>
            <a:cxnSpLocks/>
            <a:stCxn id="24" idx="2"/>
            <a:endCxn id="32" idx="0"/>
          </p:cNvCxnSpPr>
          <p:nvPr/>
        </p:nvCxnSpPr>
        <p:spPr>
          <a:xfrm flipH="1">
            <a:off x="2334102" y="1817091"/>
            <a:ext cx="37322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1F5A4-CE7F-5B44-B8BC-76D5C0F8FFE9}"/>
              </a:ext>
            </a:extLst>
          </p:cNvPr>
          <p:cNvCxnSpPr>
            <a:cxnSpLocks/>
            <a:stCxn id="32" idx="2"/>
            <a:endCxn id="81" idx="0"/>
          </p:cNvCxnSpPr>
          <p:nvPr/>
        </p:nvCxnSpPr>
        <p:spPr>
          <a:xfrm flipH="1">
            <a:off x="1691563" y="2541709"/>
            <a:ext cx="642539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6C73DCF-6651-5A40-96E9-CE992678F540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3959328" y="2541709"/>
            <a:ext cx="749666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25B87E8-EAFA-3449-9518-1E8EE7D94E7F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>
            <a:off x="7205340" y="2541709"/>
            <a:ext cx="735995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8A335B-37B9-1446-A0F7-5F38AE18A81F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 flipH="1">
            <a:off x="7941335" y="1817091"/>
            <a:ext cx="454283" cy="125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2FD8659-F3B7-2345-AF02-E06E4053620A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flipH="1">
            <a:off x="4708994" y="2541709"/>
            <a:ext cx="875269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8B1490-DE5A-914B-982B-2713C49387F2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4708994" y="3343647"/>
            <a:ext cx="1787246" cy="47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E67E30-CE27-684E-A59D-6F1C60F858CB}"/>
              </a:ext>
            </a:extLst>
          </p:cNvPr>
          <p:cNvCxnSpPr>
            <a:stCxn id="36" idx="2"/>
            <a:endCxn id="38" idx="0"/>
          </p:cNvCxnSpPr>
          <p:nvPr/>
        </p:nvCxnSpPr>
        <p:spPr>
          <a:xfrm flipH="1">
            <a:off x="6496240" y="3343647"/>
            <a:ext cx="1445095" cy="47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E4789D4-04B3-5F40-B8D0-09BA488731DE}"/>
              </a:ext>
            </a:extLst>
          </p:cNvPr>
          <p:cNvSpPr>
            <a:spLocks noChangeAspect="1"/>
          </p:cNvSpPr>
          <p:nvPr/>
        </p:nvSpPr>
        <p:spPr>
          <a:xfrm>
            <a:off x="335648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-2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3A1D47A2-B8AC-7744-911E-5A43AA1581F9}"/>
              </a:ext>
            </a:extLst>
          </p:cNvPr>
          <p:cNvSpPr>
            <a:spLocks noChangeAspect="1"/>
          </p:cNvSpPr>
          <p:nvPr/>
        </p:nvSpPr>
        <p:spPr>
          <a:xfrm>
            <a:off x="741955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DD3EB33-4C07-3947-BDA6-7FB2DC958397}"/>
              </a:ext>
            </a:extLst>
          </p:cNvPr>
          <p:cNvSpPr>
            <a:spLocks noChangeAspect="1"/>
          </p:cNvSpPr>
          <p:nvPr/>
        </p:nvSpPr>
        <p:spPr>
          <a:xfrm>
            <a:off x="1148262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1E4B5D98-1C15-714C-9E14-4F403C405BFD}"/>
              </a:ext>
            </a:extLst>
          </p:cNvPr>
          <p:cNvSpPr>
            <a:spLocks noChangeAspect="1"/>
          </p:cNvSpPr>
          <p:nvPr/>
        </p:nvSpPr>
        <p:spPr>
          <a:xfrm>
            <a:off x="546960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7BA5B9B-65E4-524D-B2DD-6D948E01580E}"/>
              </a:ext>
            </a:extLst>
          </p:cNvPr>
          <p:cNvSpPr>
            <a:spLocks noChangeAspect="1"/>
          </p:cNvSpPr>
          <p:nvPr/>
        </p:nvSpPr>
        <p:spPr>
          <a:xfrm>
            <a:off x="874274" y="2267389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A2CB98E-1B3A-1949-AE3C-B4538D4AF862}"/>
              </a:ext>
            </a:extLst>
          </p:cNvPr>
          <p:cNvCxnSpPr>
            <a:stCxn id="72" idx="2"/>
            <a:endCxn id="75" idx="0"/>
          </p:cNvCxnSpPr>
          <p:nvPr/>
        </p:nvCxnSpPr>
        <p:spPr>
          <a:xfrm>
            <a:off x="472642" y="1019746"/>
            <a:ext cx="21131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4A34E1-9B41-C04D-B622-EE57DFCF9130}"/>
              </a:ext>
            </a:extLst>
          </p:cNvPr>
          <p:cNvCxnSpPr>
            <a:stCxn id="73" idx="2"/>
            <a:endCxn id="75" idx="0"/>
          </p:cNvCxnSpPr>
          <p:nvPr/>
        </p:nvCxnSpPr>
        <p:spPr>
          <a:xfrm flipH="1">
            <a:off x="683954" y="1019746"/>
            <a:ext cx="19499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ED162FC-2562-5A49-815C-DC1AF76217DB}"/>
              </a:ext>
            </a:extLst>
          </p:cNvPr>
          <p:cNvCxnSpPr>
            <a:stCxn id="74" idx="2"/>
            <a:endCxn id="76" idx="0"/>
          </p:cNvCxnSpPr>
          <p:nvPr/>
        </p:nvCxnSpPr>
        <p:spPr>
          <a:xfrm flipH="1">
            <a:off x="1011268" y="1019746"/>
            <a:ext cx="273988" cy="1247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A3DCAC-A78D-5343-8563-70598FFE1D06}"/>
              </a:ext>
            </a:extLst>
          </p:cNvPr>
          <p:cNvCxnSpPr>
            <a:stCxn id="75" idx="2"/>
            <a:endCxn id="76" idx="0"/>
          </p:cNvCxnSpPr>
          <p:nvPr/>
        </p:nvCxnSpPr>
        <p:spPr>
          <a:xfrm>
            <a:off x="683954" y="1817091"/>
            <a:ext cx="327314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B96E1AF-C0A0-8647-813B-7050D0D08432}"/>
              </a:ext>
            </a:extLst>
          </p:cNvPr>
          <p:cNvSpPr>
            <a:spLocks noChangeAspect="1"/>
          </p:cNvSpPr>
          <p:nvPr/>
        </p:nvSpPr>
        <p:spPr>
          <a:xfrm>
            <a:off x="1554569" y="306932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4FC7C05-B04A-C04C-B27D-97BD9CC9D324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>
            <a:off x="1011268" y="2541709"/>
            <a:ext cx="680295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8F925D40-A88D-244D-A10F-1EF875B2E535}"/>
              </a:ext>
            </a:extLst>
          </p:cNvPr>
          <p:cNvSpPr>
            <a:spLocks noChangeAspect="1"/>
          </p:cNvSpPr>
          <p:nvPr/>
        </p:nvSpPr>
        <p:spPr>
          <a:xfrm>
            <a:off x="4266399" y="4624659"/>
            <a:ext cx="365760" cy="3657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42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073A43E-DDE2-6F47-89CD-4B5EDBCE4711}"/>
              </a:ext>
            </a:extLst>
          </p:cNvPr>
          <p:cNvCxnSpPr>
            <a:cxnSpLocks/>
            <a:stCxn id="81" idx="2"/>
            <a:endCxn id="83" idx="0"/>
          </p:cNvCxnSpPr>
          <p:nvPr/>
        </p:nvCxnSpPr>
        <p:spPr>
          <a:xfrm>
            <a:off x="1691563" y="3343647"/>
            <a:ext cx="2757716" cy="12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B2ADD2D-D6BE-0B4E-AFB9-B57D868FDBD7}"/>
              </a:ext>
            </a:extLst>
          </p:cNvPr>
          <p:cNvCxnSpPr>
            <a:stCxn id="38" idx="2"/>
            <a:endCxn id="83" idx="0"/>
          </p:cNvCxnSpPr>
          <p:nvPr/>
        </p:nvCxnSpPr>
        <p:spPr>
          <a:xfrm flipH="1">
            <a:off x="4449279" y="4092545"/>
            <a:ext cx="2046961" cy="53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53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75" grpId="0" animBg="1"/>
      <p:bldP spid="76" grpId="0" animBg="1"/>
      <p:bldP spid="81" grpId="0" animBg="1"/>
      <p:bldP spid="8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8155C1-8431-3E40-9532-56DEF418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5117A-001C-A045-B082-3B81E346C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a Collection where each element is a key-value pair</a:t>
            </a:r>
          </a:p>
          <a:p>
            <a:pPr marL="3429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Collection&lt;K,V&gt;</a:t>
            </a:r>
          </a:p>
          <a:p>
            <a:pPr marL="342900" lvl="1" indent="0">
              <a:buNone/>
            </a:pPr>
            <a:r>
              <a:rPr lang="en-US" dirty="0"/>
              <a:t>reduce each key to a single value by recursively calling the function on the values for each key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D45B86-74D1-8A41-91C8-3D9A393F2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333231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Introductions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What is Hadoop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HDFS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4 Functions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Map Reduce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E876BA0-5951-1D48-903E-B8CBDA88F1DA}"/>
              </a:ext>
            </a:extLst>
          </p:cNvPr>
          <p:cNvSpPr txBox="1">
            <a:spLocks/>
          </p:cNvSpPr>
          <p:nvPr/>
        </p:nvSpPr>
        <p:spPr>
          <a:xfrm>
            <a:off x="579121" y="48577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b="0" i="0" kern="1200">
                <a:solidFill>
                  <a:schemeClr val="bg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2020 g2o, LLC;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4B727-FAA1-8745-B417-4E10205C786B}"/>
              </a:ext>
            </a:extLst>
          </p:cNvPr>
          <p:cNvSpPr/>
          <p:nvPr/>
        </p:nvSpPr>
        <p:spPr>
          <a:xfrm>
            <a:off x="3512819" y="164306"/>
            <a:ext cx="39434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https://github.com/eric-richardson-g2o/cm2020_h_e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5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104A-4650-4848-8B34-E62EE8F9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97214-7AEA-2E45-AF1A-C35610D57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some text and find number of times each word appears in the text.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sentence = "to be or not to be";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JavaRDD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words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Arrays.asList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sentence.split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 ")));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JavaPairRDD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pairs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words.mapToPair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 -&gt; new Tuple2(s, 1));</a:t>
            </a:r>
          </a:p>
          <a:p>
            <a:pPr marL="0" indent="0">
              <a:buNone/>
            </a:pPr>
            <a:r>
              <a:rPr lang="en-US" dirty="0"/>
              <a:t>Using Spark because it has a good Reduce By Key function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JavaPairRDD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counts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pairs.reduceByKey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((a, b) -&gt; a + b);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counts.take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(10).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(not,1)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(or,1)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(be,2)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(to,2)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8E014-8191-BD45-8CEF-3FC52D136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089326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F70CF3D2-2576-9840-95C3-013DC7E16762}"/>
              </a:ext>
            </a:extLst>
          </p:cNvPr>
          <p:cNvSpPr/>
          <p:nvPr/>
        </p:nvSpPr>
        <p:spPr>
          <a:xfrm>
            <a:off x="6364086" y="1022497"/>
            <a:ext cx="2444266" cy="7203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Fox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88265E0-4F88-B146-8BD8-1E9BFA313F06}"/>
              </a:ext>
            </a:extLst>
          </p:cNvPr>
          <p:cNvSpPr/>
          <p:nvPr/>
        </p:nvSpPr>
        <p:spPr>
          <a:xfrm>
            <a:off x="3110669" y="1022498"/>
            <a:ext cx="3253417" cy="73188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Brown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60F8A8-05B4-6F45-B8F5-256709294F6A}"/>
              </a:ext>
            </a:extLst>
          </p:cNvPr>
          <p:cNvSpPr/>
          <p:nvPr/>
        </p:nvSpPr>
        <p:spPr>
          <a:xfrm>
            <a:off x="222192" y="1022497"/>
            <a:ext cx="2888478" cy="7318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Quick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69D9B-AAD7-F74B-B4B9-51DA7413E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447413-FB97-1B49-86F8-3C0171E9B157}"/>
              </a:ext>
            </a:extLst>
          </p:cNvPr>
          <p:cNvSpPr>
            <a:spLocks noChangeAspect="1"/>
          </p:cNvSpPr>
          <p:nvPr/>
        </p:nvSpPr>
        <p:spPr>
          <a:xfrm>
            <a:off x="1554569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D365ED-5430-5149-9419-B34EEBBB0077}"/>
              </a:ext>
            </a:extLst>
          </p:cNvPr>
          <p:cNvSpPr>
            <a:spLocks noChangeAspect="1"/>
          </p:cNvSpPr>
          <p:nvPr/>
        </p:nvSpPr>
        <p:spPr>
          <a:xfrm>
            <a:off x="1960876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9211FD-076A-A744-AE29-EC6B10555730}"/>
              </a:ext>
            </a:extLst>
          </p:cNvPr>
          <p:cNvSpPr>
            <a:spLocks noChangeAspect="1"/>
          </p:cNvSpPr>
          <p:nvPr/>
        </p:nvSpPr>
        <p:spPr>
          <a:xfrm>
            <a:off x="2367183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E74FF6-C116-5A4B-B67F-8C5735BD4D5E}"/>
              </a:ext>
            </a:extLst>
          </p:cNvPr>
          <p:cNvSpPr>
            <a:spLocks noChangeAspect="1"/>
          </p:cNvSpPr>
          <p:nvPr/>
        </p:nvSpPr>
        <p:spPr>
          <a:xfrm>
            <a:off x="2773490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110D04-8B7D-6148-8226-C1F9EAFFA9FE}"/>
              </a:ext>
            </a:extLst>
          </p:cNvPr>
          <p:cNvSpPr>
            <a:spLocks noChangeAspect="1"/>
          </p:cNvSpPr>
          <p:nvPr/>
        </p:nvSpPr>
        <p:spPr>
          <a:xfrm>
            <a:off x="3179797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81BBA2-6364-3A42-8762-DC50334CA4A2}"/>
              </a:ext>
            </a:extLst>
          </p:cNvPr>
          <p:cNvSpPr>
            <a:spLocks noChangeAspect="1"/>
          </p:cNvSpPr>
          <p:nvPr/>
        </p:nvSpPr>
        <p:spPr>
          <a:xfrm>
            <a:off x="3586104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BE9EE2-EA0D-504D-AB1C-1AE9E4A290B0}"/>
              </a:ext>
            </a:extLst>
          </p:cNvPr>
          <p:cNvSpPr>
            <a:spLocks noChangeAspect="1"/>
          </p:cNvSpPr>
          <p:nvPr/>
        </p:nvSpPr>
        <p:spPr>
          <a:xfrm>
            <a:off x="3992411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2D5BF8D-DCC1-3C42-8082-680CD77A16AA}"/>
              </a:ext>
            </a:extLst>
          </p:cNvPr>
          <p:cNvSpPr>
            <a:spLocks noChangeAspect="1"/>
          </p:cNvSpPr>
          <p:nvPr/>
        </p:nvSpPr>
        <p:spPr>
          <a:xfrm>
            <a:off x="4398717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F88B62-3C07-5A42-85C5-8580FFC4599A}"/>
              </a:ext>
            </a:extLst>
          </p:cNvPr>
          <p:cNvSpPr>
            <a:spLocks noChangeAspect="1"/>
          </p:cNvSpPr>
          <p:nvPr/>
        </p:nvSpPr>
        <p:spPr>
          <a:xfrm>
            <a:off x="4805023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69ABD-0C0B-EF44-8CB1-36A3E7E55CD6}"/>
              </a:ext>
            </a:extLst>
          </p:cNvPr>
          <p:cNvSpPr>
            <a:spLocks noChangeAspect="1"/>
          </p:cNvSpPr>
          <p:nvPr/>
        </p:nvSpPr>
        <p:spPr>
          <a:xfrm>
            <a:off x="5211329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0F23DF-1E72-834D-B647-92C8DF780122}"/>
              </a:ext>
            </a:extLst>
          </p:cNvPr>
          <p:cNvSpPr>
            <a:spLocks noChangeAspect="1"/>
          </p:cNvSpPr>
          <p:nvPr/>
        </p:nvSpPr>
        <p:spPr>
          <a:xfrm>
            <a:off x="5617635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5A83370-CC6E-0849-955C-48AB6A886F7C}"/>
              </a:ext>
            </a:extLst>
          </p:cNvPr>
          <p:cNvSpPr>
            <a:spLocks noChangeAspect="1"/>
          </p:cNvSpPr>
          <p:nvPr/>
        </p:nvSpPr>
        <p:spPr>
          <a:xfrm>
            <a:off x="6023941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38070CB-BE92-2542-8B3E-1BC7F058B502}"/>
              </a:ext>
            </a:extLst>
          </p:cNvPr>
          <p:cNvSpPr>
            <a:spLocks noChangeAspect="1"/>
          </p:cNvSpPr>
          <p:nvPr/>
        </p:nvSpPr>
        <p:spPr>
          <a:xfrm>
            <a:off x="6430247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D398596-3FD0-E04E-B4A5-DDFBB5BC25FE}"/>
              </a:ext>
            </a:extLst>
          </p:cNvPr>
          <p:cNvSpPr>
            <a:spLocks noChangeAspect="1"/>
          </p:cNvSpPr>
          <p:nvPr/>
        </p:nvSpPr>
        <p:spPr>
          <a:xfrm>
            <a:off x="6836553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1074BE-EBF3-9643-8549-A44A89B8B184}"/>
              </a:ext>
            </a:extLst>
          </p:cNvPr>
          <p:cNvSpPr>
            <a:spLocks noChangeAspect="1"/>
          </p:cNvSpPr>
          <p:nvPr/>
        </p:nvSpPr>
        <p:spPr>
          <a:xfrm>
            <a:off x="7242859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00C774D-29D4-BB4E-A5F0-6EC2872DF751}"/>
              </a:ext>
            </a:extLst>
          </p:cNvPr>
          <p:cNvSpPr>
            <a:spLocks noChangeAspect="1"/>
          </p:cNvSpPr>
          <p:nvPr/>
        </p:nvSpPr>
        <p:spPr>
          <a:xfrm>
            <a:off x="7649165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B01DEE-EA34-AD4F-9006-4845E5734A08}"/>
              </a:ext>
            </a:extLst>
          </p:cNvPr>
          <p:cNvSpPr>
            <a:spLocks noChangeAspect="1"/>
          </p:cNvSpPr>
          <p:nvPr/>
        </p:nvSpPr>
        <p:spPr>
          <a:xfrm>
            <a:off x="8055471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BFB4F4-64F0-D84A-9F60-C81F504225F6}"/>
              </a:ext>
            </a:extLst>
          </p:cNvPr>
          <p:cNvSpPr>
            <a:spLocks noChangeAspect="1"/>
          </p:cNvSpPr>
          <p:nvPr/>
        </p:nvSpPr>
        <p:spPr>
          <a:xfrm>
            <a:off x="8461778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64768EA-0101-BC43-A9AA-04B7F8A10BB9}"/>
              </a:ext>
            </a:extLst>
          </p:cNvPr>
          <p:cNvSpPr>
            <a:spLocks noChangeAspect="1"/>
          </p:cNvSpPr>
          <p:nvPr/>
        </p:nvSpPr>
        <p:spPr>
          <a:xfrm>
            <a:off x="1757722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C645ECB-18DE-8244-93C5-75837E9A83C9}"/>
              </a:ext>
            </a:extLst>
          </p:cNvPr>
          <p:cNvSpPr>
            <a:spLocks noChangeAspect="1"/>
          </p:cNvSpPr>
          <p:nvPr/>
        </p:nvSpPr>
        <p:spPr>
          <a:xfrm>
            <a:off x="2570335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30E1E4D-4336-F149-B64B-2D3AFE624460}"/>
              </a:ext>
            </a:extLst>
          </p:cNvPr>
          <p:cNvSpPr>
            <a:spLocks noChangeAspect="1"/>
          </p:cNvSpPr>
          <p:nvPr/>
        </p:nvSpPr>
        <p:spPr>
          <a:xfrm>
            <a:off x="3382948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F81768D-0E80-9642-91D1-284F53BF9E19}"/>
              </a:ext>
            </a:extLst>
          </p:cNvPr>
          <p:cNvSpPr>
            <a:spLocks noChangeAspect="1"/>
          </p:cNvSpPr>
          <p:nvPr/>
        </p:nvSpPr>
        <p:spPr>
          <a:xfrm>
            <a:off x="4195561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7752453-B1EF-1946-B5A6-48FEF503EDE0}"/>
              </a:ext>
            </a:extLst>
          </p:cNvPr>
          <p:cNvSpPr>
            <a:spLocks noChangeAspect="1"/>
          </p:cNvSpPr>
          <p:nvPr/>
        </p:nvSpPr>
        <p:spPr>
          <a:xfrm>
            <a:off x="5008174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20CD0CA-8F88-0546-93A0-03A4533D653A}"/>
              </a:ext>
            </a:extLst>
          </p:cNvPr>
          <p:cNvSpPr>
            <a:spLocks noChangeAspect="1"/>
          </p:cNvSpPr>
          <p:nvPr/>
        </p:nvSpPr>
        <p:spPr>
          <a:xfrm>
            <a:off x="5820787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1BB801-00D5-0545-9827-8A2039CA363C}"/>
              </a:ext>
            </a:extLst>
          </p:cNvPr>
          <p:cNvSpPr>
            <a:spLocks noChangeAspect="1"/>
          </p:cNvSpPr>
          <p:nvPr/>
        </p:nvSpPr>
        <p:spPr>
          <a:xfrm>
            <a:off x="6633400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1C7FA5-A9B3-C247-95DC-0DB24B483B5D}"/>
              </a:ext>
            </a:extLst>
          </p:cNvPr>
          <p:cNvSpPr>
            <a:spLocks noChangeAspect="1"/>
          </p:cNvSpPr>
          <p:nvPr/>
        </p:nvSpPr>
        <p:spPr>
          <a:xfrm>
            <a:off x="7446013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9C1BAC5-C79A-2D48-A1A4-79045A0C3292}"/>
              </a:ext>
            </a:extLst>
          </p:cNvPr>
          <p:cNvSpPr>
            <a:spLocks noChangeAspect="1"/>
          </p:cNvSpPr>
          <p:nvPr/>
        </p:nvSpPr>
        <p:spPr>
          <a:xfrm>
            <a:off x="8258624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7B8713D-8299-E146-8B82-4BD234682A27}"/>
              </a:ext>
            </a:extLst>
          </p:cNvPr>
          <p:cNvSpPr>
            <a:spLocks noChangeAspect="1"/>
          </p:cNvSpPr>
          <p:nvPr/>
        </p:nvSpPr>
        <p:spPr>
          <a:xfrm>
            <a:off x="2197108" y="2916885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7E0CDEA-2631-9B45-AFB6-6A638AFF11D2}"/>
              </a:ext>
            </a:extLst>
          </p:cNvPr>
          <p:cNvSpPr>
            <a:spLocks noChangeAspect="1"/>
          </p:cNvSpPr>
          <p:nvPr/>
        </p:nvSpPr>
        <p:spPr>
          <a:xfrm>
            <a:off x="3822334" y="2916885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DAB1765-6F58-5A48-BE7E-2C087AF96475}"/>
              </a:ext>
            </a:extLst>
          </p:cNvPr>
          <p:cNvSpPr>
            <a:spLocks noChangeAspect="1"/>
          </p:cNvSpPr>
          <p:nvPr/>
        </p:nvSpPr>
        <p:spPr>
          <a:xfrm>
            <a:off x="5447269" y="2916885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B279D54-C8DD-C641-AD39-3CB0BEE80C47}"/>
              </a:ext>
            </a:extLst>
          </p:cNvPr>
          <p:cNvSpPr>
            <a:spLocks noChangeAspect="1"/>
          </p:cNvSpPr>
          <p:nvPr/>
        </p:nvSpPr>
        <p:spPr>
          <a:xfrm>
            <a:off x="7068346" y="2916885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B5E448E-207A-2141-8EB3-2D1C0529FA48}"/>
              </a:ext>
            </a:extLst>
          </p:cNvPr>
          <p:cNvSpPr>
            <a:spLocks noChangeAspect="1"/>
          </p:cNvSpPr>
          <p:nvPr/>
        </p:nvSpPr>
        <p:spPr>
          <a:xfrm>
            <a:off x="7804341" y="3718823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27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990C6C7-7230-5249-AE79-81DF1C6D30DD}"/>
              </a:ext>
            </a:extLst>
          </p:cNvPr>
          <p:cNvSpPr>
            <a:spLocks noChangeAspect="1"/>
          </p:cNvSpPr>
          <p:nvPr/>
        </p:nvSpPr>
        <p:spPr>
          <a:xfrm>
            <a:off x="4572000" y="3718823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18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19CFF-24B8-584C-8F54-977E53E78A18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>
          <a:xfrm>
            <a:off x="1691563" y="1669242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A8E1E9-50E7-7B4E-BA3F-4A7E8E2BCEE4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894716" y="1669242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9542FC-FCE9-3B4D-921A-E4A19301C0A5}"/>
              </a:ext>
            </a:extLst>
          </p:cNvPr>
          <p:cNvCxnSpPr>
            <a:stCxn id="7" idx="2"/>
            <a:endCxn id="24" idx="0"/>
          </p:cNvCxnSpPr>
          <p:nvPr/>
        </p:nvCxnSpPr>
        <p:spPr>
          <a:xfrm>
            <a:off x="2504177" y="1669242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C13C15-3749-AF40-BDD2-40522F387D85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>
            <a:off x="3316791" y="1669242"/>
            <a:ext cx="203151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272E53-A4FF-FF4C-A1CA-D73E0EDC2CC0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4129405" y="1669242"/>
            <a:ext cx="203150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0B2DE3-23DB-9443-9A09-4337F2FC37B8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4942017" y="1669242"/>
            <a:ext cx="203151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810ADA-DA80-AC45-A15E-FF9D1DF013F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>
            <a:off x="5754629" y="1669242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6A7529-F74F-7E44-9BF8-368999380461}"/>
              </a:ext>
            </a:extLst>
          </p:cNvPr>
          <p:cNvCxnSpPr>
            <a:cxnSpLocks/>
            <a:stCxn id="17" idx="2"/>
            <a:endCxn id="29" idx="0"/>
          </p:cNvCxnSpPr>
          <p:nvPr/>
        </p:nvCxnSpPr>
        <p:spPr>
          <a:xfrm>
            <a:off x="6567241" y="1669242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99CF478-ACB0-D447-82C9-7D925F07C3A6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>
            <a:off x="7379853" y="1669242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0A1520-C239-A24E-8759-F1E0D1204903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>
          <a:xfrm flipH="1">
            <a:off x="8395618" y="1669242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D69BCE-4061-D040-80D6-2F8DF1F298E1}"/>
              </a:ext>
            </a:extLst>
          </p:cNvPr>
          <p:cNvCxnSpPr>
            <a:cxnSpLocks/>
            <a:stCxn id="21" idx="2"/>
            <a:endCxn id="31" idx="0"/>
          </p:cNvCxnSpPr>
          <p:nvPr/>
        </p:nvCxnSpPr>
        <p:spPr>
          <a:xfrm>
            <a:off x="8192465" y="1669242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AC2EABC-F54C-C646-9392-EED80204047B}"/>
              </a:ext>
            </a:extLst>
          </p:cNvPr>
          <p:cNvCxnSpPr>
            <a:cxnSpLocks/>
            <a:stCxn id="20" idx="2"/>
            <a:endCxn id="30" idx="0"/>
          </p:cNvCxnSpPr>
          <p:nvPr/>
        </p:nvCxnSpPr>
        <p:spPr>
          <a:xfrm flipH="1">
            <a:off x="7583007" y="1669242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9F898-2A68-A442-8F92-DA2A0C119A23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 flipH="1">
            <a:off x="6770394" y="1669242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2763D94-DB22-CF44-AC5F-C90E34CC7486}"/>
              </a:ext>
            </a:extLst>
          </p:cNvPr>
          <p:cNvCxnSpPr>
            <a:cxnSpLocks/>
            <a:stCxn id="16" idx="2"/>
            <a:endCxn id="28" idx="0"/>
          </p:cNvCxnSpPr>
          <p:nvPr/>
        </p:nvCxnSpPr>
        <p:spPr>
          <a:xfrm flipH="1">
            <a:off x="5957781" y="1669242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E90D03-FBBD-AA4F-8B8D-E070871E61BE}"/>
              </a:ext>
            </a:extLst>
          </p:cNvPr>
          <p:cNvCxnSpPr>
            <a:cxnSpLocks/>
            <a:stCxn id="14" idx="2"/>
            <a:endCxn id="27" idx="0"/>
          </p:cNvCxnSpPr>
          <p:nvPr/>
        </p:nvCxnSpPr>
        <p:spPr>
          <a:xfrm flipH="1">
            <a:off x="5145168" y="1669242"/>
            <a:ext cx="20315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572543-DDC4-A04C-BFB9-27EFEF1409DB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4332555" y="1669242"/>
            <a:ext cx="203156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9CB6DD-B0CF-9B49-948E-6E7C4CD63CAF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3519942" y="1669242"/>
            <a:ext cx="203156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785543-51B6-0945-90C8-08131BA661B0}"/>
              </a:ext>
            </a:extLst>
          </p:cNvPr>
          <p:cNvCxnSpPr>
            <a:cxnSpLocks/>
            <a:stCxn id="8" idx="2"/>
            <a:endCxn id="24" idx="0"/>
          </p:cNvCxnSpPr>
          <p:nvPr/>
        </p:nvCxnSpPr>
        <p:spPr>
          <a:xfrm flipH="1">
            <a:off x="2707329" y="1669242"/>
            <a:ext cx="20315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1EA7E1-DD2C-C14A-AD69-604D8E47684C}"/>
              </a:ext>
            </a:extLst>
          </p:cNvPr>
          <p:cNvCxnSpPr>
            <a:cxnSpLocks/>
            <a:stCxn id="23" idx="2"/>
            <a:endCxn id="32" idx="0"/>
          </p:cNvCxnSpPr>
          <p:nvPr/>
        </p:nvCxnSpPr>
        <p:spPr>
          <a:xfrm>
            <a:off x="1894716" y="2466587"/>
            <a:ext cx="43938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55E312-3C57-3D42-8B91-3E48EC73A5AF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>
          <a:xfrm>
            <a:off x="3519942" y="2466587"/>
            <a:ext cx="43938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C7D77C-44F6-F446-B5C8-09A9FD30EFE7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>
            <a:off x="5145168" y="2466587"/>
            <a:ext cx="439095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F411F20-8040-654F-8B57-084C6F0754C7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70394" y="2466587"/>
            <a:ext cx="43494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352227-A2E2-0143-9198-0143521C4C39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 flipH="1">
            <a:off x="7205340" y="2466587"/>
            <a:ext cx="37766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76AE1F-E4E7-F744-A491-E273DBE79957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5584263" y="2466587"/>
            <a:ext cx="373518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FAB910-A42A-F545-8908-F6A939D1CDC0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flipH="1">
            <a:off x="3959328" y="2466587"/>
            <a:ext cx="37322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519704-3E2E-7A4C-BAF8-C91AB34FD22F}"/>
              </a:ext>
            </a:extLst>
          </p:cNvPr>
          <p:cNvCxnSpPr>
            <a:cxnSpLocks/>
            <a:stCxn id="24" idx="2"/>
            <a:endCxn id="32" idx="0"/>
          </p:cNvCxnSpPr>
          <p:nvPr/>
        </p:nvCxnSpPr>
        <p:spPr>
          <a:xfrm flipH="1">
            <a:off x="2334102" y="2466587"/>
            <a:ext cx="37322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1F5A4-CE7F-5B44-B8BC-76D5C0F8FFE9}"/>
              </a:ext>
            </a:extLst>
          </p:cNvPr>
          <p:cNvCxnSpPr>
            <a:cxnSpLocks/>
            <a:stCxn id="32" idx="2"/>
            <a:endCxn id="81" idx="0"/>
          </p:cNvCxnSpPr>
          <p:nvPr/>
        </p:nvCxnSpPr>
        <p:spPr>
          <a:xfrm flipH="1">
            <a:off x="1691563" y="3191205"/>
            <a:ext cx="642539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6C73DCF-6651-5A40-96E9-CE992678F540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3959328" y="3191205"/>
            <a:ext cx="749666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25B87E8-EAFA-3449-9518-1E8EE7D94E7F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>
            <a:off x="7205340" y="3191205"/>
            <a:ext cx="735995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8A335B-37B9-1446-A0F7-5F38AE18A81F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 flipH="1">
            <a:off x="7941335" y="2466587"/>
            <a:ext cx="454283" cy="125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2FD8659-F3B7-2345-AF02-E06E4053620A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flipH="1">
            <a:off x="4708994" y="3191205"/>
            <a:ext cx="875269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E4789D4-04B3-5F40-B8D0-09BA488731DE}"/>
              </a:ext>
            </a:extLst>
          </p:cNvPr>
          <p:cNvSpPr>
            <a:spLocks noChangeAspect="1"/>
          </p:cNvSpPr>
          <p:nvPr/>
        </p:nvSpPr>
        <p:spPr>
          <a:xfrm>
            <a:off x="335648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-2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3A1D47A2-B8AC-7744-911E-5A43AA1581F9}"/>
              </a:ext>
            </a:extLst>
          </p:cNvPr>
          <p:cNvSpPr>
            <a:spLocks noChangeAspect="1"/>
          </p:cNvSpPr>
          <p:nvPr/>
        </p:nvSpPr>
        <p:spPr>
          <a:xfrm>
            <a:off x="741955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DD3EB33-4C07-3947-BDA6-7FB2DC958397}"/>
              </a:ext>
            </a:extLst>
          </p:cNvPr>
          <p:cNvSpPr>
            <a:spLocks noChangeAspect="1"/>
          </p:cNvSpPr>
          <p:nvPr/>
        </p:nvSpPr>
        <p:spPr>
          <a:xfrm>
            <a:off x="1148262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1E4B5D98-1C15-714C-9E14-4F403C405BFD}"/>
              </a:ext>
            </a:extLst>
          </p:cNvPr>
          <p:cNvSpPr>
            <a:spLocks noChangeAspect="1"/>
          </p:cNvSpPr>
          <p:nvPr/>
        </p:nvSpPr>
        <p:spPr>
          <a:xfrm>
            <a:off x="546960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7BA5B9B-65E4-524D-B2DD-6D948E01580E}"/>
              </a:ext>
            </a:extLst>
          </p:cNvPr>
          <p:cNvSpPr>
            <a:spLocks noChangeAspect="1"/>
          </p:cNvSpPr>
          <p:nvPr/>
        </p:nvSpPr>
        <p:spPr>
          <a:xfrm>
            <a:off x="874274" y="2916885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A2CB98E-1B3A-1949-AE3C-B4538D4AF862}"/>
              </a:ext>
            </a:extLst>
          </p:cNvPr>
          <p:cNvCxnSpPr>
            <a:stCxn id="72" idx="2"/>
            <a:endCxn id="75" idx="0"/>
          </p:cNvCxnSpPr>
          <p:nvPr/>
        </p:nvCxnSpPr>
        <p:spPr>
          <a:xfrm>
            <a:off x="472642" y="1669242"/>
            <a:ext cx="21131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4A34E1-9B41-C04D-B622-EE57DFCF9130}"/>
              </a:ext>
            </a:extLst>
          </p:cNvPr>
          <p:cNvCxnSpPr>
            <a:stCxn id="73" idx="2"/>
            <a:endCxn id="75" idx="0"/>
          </p:cNvCxnSpPr>
          <p:nvPr/>
        </p:nvCxnSpPr>
        <p:spPr>
          <a:xfrm flipH="1">
            <a:off x="683954" y="1669242"/>
            <a:ext cx="19499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ED162FC-2562-5A49-815C-DC1AF76217DB}"/>
              </a:ext>
            </a:extLst>
          </p:cNvPr>
          <p:cNvCxnSpPr>
            <a:stCxn id="74" idx="2"/>
            <a:endCxn id="76" idx="0"/>
          </p:cNvCxnSpPr>
          <p:nvPr/>
        </p:nvCxnSpPr>
        <p:spPr>
          <a:xfrm flipH="1">
            <a:off x="1011268" y="1669242"/>
            <a:ext cx="273988" cy="1247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A3DCAC-A78D-5343-8563-70598FFE1D06}"/>
              </a:ext>
            </a:extLst>
          </p:cNvPr>
          <p:cNvCxnSpPr>
            <a:stCxn id="75" idx="2"/>
            <a:endCxn id="76" idx="0"/>
          </p:cNvCxnSpPr>
          <p:nvPr/>
        </p:nvCxnSpPr>
        <p:spPr>
          <a:xfrm>
            <a:off x="683954" y="2466587"/>
            <a:ext cx="327314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B96E1AF-C0A0-8647-813B-7050D0D08432}"/>
              </a:ext>
            </a:extLst>
          </p:cNvPr>
          <p:cNvSpPr>
            <a:spLocks noChangeAspect="1"/>
          </p:cNvSpPr>
          <p:nvPr/>
        </p:nvSpPr>
        <p:spPr>
          <a:xfrm>
            <a:off x="1554569" y="3718823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4FC7C05-B04A-C04C-B27D-97BD9CC9D324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>
            <a:off x="1011268" y="3191205"/>
            <a:ext cx="680295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971FEB-E720-AF4F-94EA-85C48649E8BB}"/>
              </a:ext>
            </a:extLst>
          </p:cNvPr>
          <p:cNvSpPr/>
          <p:nvPr/>
        </p:nvSpPr>
        <p:spPr>
          <a:xfrm>
            <a:off x="1011268" y="4144710"/>
            <a:ext cx="1185840" cy="4785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Quick, -3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9D47F10C-FC39-0E4C-9469-618CEFE32F2E}"/>
              </a:ext>
            </a:extLst>
          </p:cNvPr>
          <p:cNvSpPr/>
          <p:nvPr/>
        </p:nvSpPr>
        <p:spPr>
          <a:xfrm>
            <a:off x="4116074" y="4144709"/>
            <a:ext cx="1185840" cy="47856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Brown, 18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B28F9CD-6F0C-8E4B-AFFA-3109999AB735}"/>
              </a:ext>
            </a:extLst>
          </p:cNvPr>
          <p:cNvSpPr/>
          <p:nvPr/>
        </p:nvSpPr>
        <p:spPr>
          <a:xfrm>
            <a:off x="7056245" y="4144709"/>
            <a:ext cx="1185840" cy="4785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Fox, 27</a:t>
            </a:r>
          </a:p>
        </p:txBody>
      </p:sp>
    </p:spTree>
    <p:extLst>
      <p:ext uri="{BB962C8B-B14F-4D97-AF65-F5344CB8AC3E}">
        <p14:creationId xmlns:p14="http://schemas.microsoft.com/office/powerpoint/2010/main" val="250344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75" grpId="0" animBg="1"/>
      <p:bldP spid="76" grpId="0" animBg="1"/>
      <p:bldP spid="8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Introductions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What is Hadoop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HDFS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4 Functions</a:t>
            </a:r>
          </a:p>
          <a:p>
            <a:r>
              <a:rPr lang="en-US" b="1" dirty="0"/>
              <a:t>Map Reduce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81D406-FDBB-6340-9CD2-25EB81329448}"/>
              </a:ext>
            </a:extLst>
          </p:cNvPr>
          <p:cNvSpPr/>
          <p:nvPr/>
        </p:nvSpPr>
        <p:spPr>
          <a:xfrm>
            <a:off x="3512819" y="164306"/>
            <a:ext cx="39434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https://github.com/eric-richardson-g2o/cm2020_h_e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08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B08B-810E-C741-8A51-A749DDFA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DE2A7-846B-AB44-BB52-DC1255C8F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MapResults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Reduce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Results(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does not have to be the same type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MapResults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MapResults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does not have to be the same type as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Results(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does not have to be the same type as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Results(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For example (Grasshopper implements Writable):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Text,Grasshopper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BytesWritable,BooleanWritable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Reduce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LongWritable,LongWritable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07918-EA68-5447-A634-F3706FC09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576476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DFE0-A766-7A43-88E2-CEFC2EFA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 for architects/managers/</a:t>
            </a:r>
            <a:r>
              <a:rPr lang="en-US" dirty="0" err="1"/>
              <a:t>dumies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4634A-B47E-1044-BBC8-45F978B7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Flat Map on Key/Value pair(s) producing Key/Value pairs</a:t>
            </a:r>
          </a:p>
          <a:p>
            <a:pPr marL="342900" lvl="1" indent="0">
              <a:buNone/>
            </a:pPr>
            <a:r>
              <a:rPr lang="en-US" dirty="0"/>
              <a:t>followed by</a:t>
            </a:r>
          </a:p>
          <a:p>
            <a:pPr marL="0" indent="0">
              <a:buNone/>
            </a:pPr>
            <a:r>
              <a:rPr lang="en-US" dirty="0"/>
              <a:t>Reduce by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A533A-85BE-774C-B609-AB8D9893FB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906888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A8AE6-9976-CD46-9EC6-8DC4A73F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the big deal?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AD96-3F9A-9C45-BAFC-325CEC6C0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166" y="1077565"/>
            <a:ext cx="6392824" cy="1041898"/>
          </a:xfrm>
        </p:spPr>
        <p:txBody>
          <a:bodyPr>
            <a:noAutofit/>
          </a:bodyPr>
          <a:lstStyle/>
          <a:p>
            <a:r>
              <a:rPr lang="en-US" sz="1200" dirty="0"/>
              <a:t>“Apply to all” can be done for many of the things at the same time</a:t>
            </a:r>
          </a:p>
          <a:p>
            <a:r>
              <a:rPr lang="en-US" sz="1200" dirty="0"/>
              <a:t>Reduce by Key can be done for many of the things at the same time</a:t>
            </a:r>
          </a:p>
          <a:p>
            <a:r>
              <a:rPr lang="en-US" sz="1200" dirty="0"/>
              <a:t>Massively Parallel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CCA81-239E-9440-B6DA-D6D1F1460C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9954" y="4800527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92CF0C-FC84-0447-A021-E22A1A9699EF}"/>
              </a:ext>
            </a:extLst>
          </p:cNvPr>
          <p:cNvSpPr/>
          <p:nvPr/>
        </p:nvSpPr>
        <p:spPr>
          <a:xfrm>
            <a:off x="269954" y="2555653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 cold green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D61351-C810-474F-AB21-39C4070D726D}"/>
              </a:ext>
            </a:extLst>
          </p:cNvPr>
          <p:cNvSpPr/>
          <p:nvPr/>
        </p:nvSpPr>
        <p:spPr>
          <a:xfrm>
            <a:off x="269954" y="3326366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 pen seven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0BA238-6E6A-4A4A-8D63-47CC671FFCBC}"/>
              </a:ext>
            </a:extLst>
          </p:cNvPr>
          <p:cNvSpPr/>
          <p:nvPr/>
        </p:nvSpPr>
        <p:spPr>
          <a:xfrm>
            <a:off x="269954" y="4097080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 pen cold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D41DF1-54CF-5B41-8C49-AEB6DB186C23}"/>
              </a:ext>
            </a:extLst>
          </p:cNvPr>
          <p:cNvSpPr/>
          <p:nvPr/>
        </p:nvSpPr>
        <p:spPr>
          <a:xfrm>
            <a:off x="2101176" y="2422979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32F913-E98D-B74D-B241-BFBBDA38227E}"/>
              </a:ext>
            </a:extLst>
          </p:cNvPr>
          <p:cNvSpPr/>
          <p:nvPr/>
        </p:nvSpPr>
        <p:spPr>
          <a:xfrm>
            <a:off x="2098754" y="3191752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8A7C87-3F60-E446-9919-03148009EA69}"/>
              </a:ext>
            </a:extLst>
          </p:cNvPr>
          <p:cNvSpPr/>
          <p:nvPr/>
        </p:nvSpPr>
        <p:spPr>
          <a:xfrm>
            <a:off x="2096330" y="3957979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FB57C6-AA6C-2B43-B367-CF09FA800AA2}"/>
              </a:ext>
            </a:extLst>
          </p:cNvPr>
          <p:cNvSpPr/>
          <p:nvPr/>
        </p:nvSpPr>
        <p:spPr>
          <a:xfrm>
            <a:off x="3896581" y="2555653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pen(1,1,1,1)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A0DDFA-9F87-FB49-81EC-FB691BE41FE3}"/>
              </a:ext>
            </a:extLst>
          </p:cNvPr>
          <p:cNvSpPr/>
          <p:nvPr/>
        </p:nvSpPr>
        <p:spPr>
          <a:xfrm>
            <a:off x="3882115" y="3069385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cold(1,1)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22C0103-9966-2149-AF5E-A9C038ED1337}"/>
              </a:ext>
            </a:extLst>
          </p:cNvPr>
          <p:cNvSpPr/>
          <p:nvPr/>
        </p:nvSpPr>
        <p:spPr>
          <a:xfrm>
            <a:off x="3882115" y="3583117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green(1,1)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81E66F-B7E2-A842-B08D-1E1BC29FA80C}"/>
              </a:ext>
            </a:extLst>
          </p:cNvPr>
          <p:cNvSpPr/>
          <p:nvPr/>
        </p:nvSpPr>
        <p:spPr>
          <a:xfrm>
            <a:off x="3884186" y="4096849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seven(1)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95EE82-6C15-C54E-B789-3AAD3531D67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015576" y="2692813"/>
            <a:ext cx="881005" cy="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E8CC36-9357-144D-8CD4-C6496868C8FE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015576" y="2697299"/>
            <a:ext cx="866539" cy="50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00C660-3C9C-394E-85AA-06A62F7B5E91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3015576" y="2697299"/>
            <a:ext cx="866539" cy="102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B58FA1-8AC0-ED47-A391-952ECCE0EF1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13154" y="2820486"/>
            <a:ext cx="916822" cy="645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733D50-8C90-4246-A8FC-C080B5708387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3013154" y="3466072"/>
            <a:ext cx="871032" cy="76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03E6E-9000-0D49-8324-BEEBD68CF33A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3010730" y="3720277"/>
            <a:ext cx="871385" cy="51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FB007-EFEF-884C-8413-84238228302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010730" y="2692813"/>
            <a:ext cx="885851" cy="153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894D1E-E6C2-6E4E-965F-77A67CBFCB44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3010730" y="3206545"/>
            <a:ext cx="871385" cy="102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BEE05F-42A3-B649-84A9-8EF644ED93BF}"/>
              </a:ext>
            </a:extLst>
          </p:cNvPr>
          <p:cNvSpPr/>
          <p:nvPr/>
        </p:nvSpPr>
        <p:spPr>
          <a:xfrm>
            <a:off x="5815757" y="2543854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293D39B-2D71-DB47-BCF8-26F1BA122ADF}"/>
              </a:ext>
            </a:extLst>
          </p:cNvPr>
          <p:cNvSpPr/>
          <p:nvPr/>
        </p:nvSpPr>
        <p:spPr>
          <a:xfrm>
            <a:off x="5815757" y="3071276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C211A1F-533E-8640-AAFA-E976F72CF548}"/>
              </a:ext>
            </a:extLst>
          </p:cNvPr>
          <p:cNvSpPr/>
          <p:nvPr/>
        </p:nvSpPr>
        <p:spPr>
          <a:xfrm>
            <a:off x="5813686" y="3583117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7267C5E-E618-FB40-8893-D233E577093C}"/>
              </a:ext>
            </a:extLst>
          </p:cNvPr>
          <p:cNvSpPr/>
          <p:nvPr/>
        </p:nvSpPr>
        <p:spPr>
          <a:xfrm>
            <a:off x="5810911" y="4095139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F30576-9DCE-E542-9BF2-FFFFDF2A9B0C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 flipV="1">
            <a:off x="5268181" y="2681014"/>
            <a:ext cx="547576" cy="11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231770-4F43-EF4C-B6DA-D13E5A722657}"/>
              </a:ext>
            </a:extLst>
          </p:cNvPr>
          <p:cNvCxnSpPr>
            <a:stCxn id="12" idx="3"/>
            <a:endCxn id="24" idx="1"/>
          </p:cNvCxnSpPr>
          <p:nvPr/>
        </p:nvCxnSpPr>
        <p:spPr>
          <a:xfrm>
            <a:off x="5253715" y="3206545"/>
            <a:ext cx="562042" cy="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DE16B4-1FF0-6047-A00E-E6A8CD82DA07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5253715" y="3720277"/>
            <a:ext cx="559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F05CDC-873F-B74D-9832-52FEF4DE981B}"/>
              </a:ext>
            </a:extLst>
          </p:cNvPr>
          <p:cNvCxnSpPr>
            <a:stCxn id="14" idx="3"/>
            <a:endCxn id="26" idx="1"/>
          </p:cNvCxnSpPr>
          <p:nvPr/>
        </p:nvCxnSpPr>
        <p:spPr>
          <a:xfrm flipV="1">
            <a:off x="5255786" y="4232299"/>
            <a:ext cx="555125" cy="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D4953F-A459-D647-B655-4D399E1E9279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1641554" y="2692813"/>
            <a:ext cx="459622" cy="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54BA6F-F978-2E40-B376-48B1E6DCD617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641554" y="3463526"/>
            <a:ext cx="457200" cy="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083DC3-206F-6448-B8D0-255A7AA081DE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1641554" y="4232299"/>
            <a:ext cx="454776" cy="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EFF7DD-7677-B245-95AB-3D811A1A5672}"/>
              </a:ext>
            </a:extLst>
          </p:cNvPr>
          <p:cNvSpPr/>
          <p:nvPr/>
        </p:nvSpPr>
        <p:spPr>
          <a:xfrm>
            <a:off x="7593802" y="3011955"/>
            <a:ext cx="91440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pen,4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cold,2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green,2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93D38B-F5BD-CE42-891B-FC66E193E8C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730157" y="2681014"/>
            <a:ext cx="861574" cy="50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B9BF500-6D9C-6E44-B4A1-2E8E52DF744B}"/>
              </a:ext>
            </a:extLst>
          </p:cNvPr>
          <p:cNvCxnSpPr>
            <a:cxnSpLocks/>
            <a:stCxn id="24" idx="3"/>
            <a:endCxn id="34" idx="1"/>
          </p:cNvCxnSpPr>
          <p:nvPr/>
        </p:nvCxnSpPr>
        <p:spPr>
          <a:xfrm>
            <a:off x="6730157" y="3208436"/>
            <a:ext cx="863645" cy="2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EB8949-C4EC-F64E-B03F-024E2B99011F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728086" y="3582348"/>
            <a:ext cx="863645" cy="13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318BA2-0CEC-E946-A5A4-BE460083B08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725311" y="3800794"/>
            <a:ext cx="866420" cy="43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8E648-5B6E-F04F-AFDD-34E6BBE85B64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013154" y="2692813"/>
            <a:ext cx="883427" cy="773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C4004E-7F06-2C49-98DB-9416B5F57B5B}"/>
              </a:ext>
            </a:extLst>
          </p:cNvPr>
          <p:cNvSpPr txBox="1"/>
          <p:nvPr/>
        </p:nvSpPr>
        <p:spPr>
          <a:xfrm>
            <a:off x="494730" y="4523528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Input Split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1A311-515B-E545-956C-E92186BC1E02}"/>
              </a:ext>
            </a:extLst>
          </p:cNvPr>
          <p:cNvSpPr txBox="1"/>
          <p:nvPr/>
        </p:nvSpPr>
        <p:spPr>
          <a:xfrm>
            <a:off x="2312118" y="4515073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Map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A698FB-A7F7-FE4D-AEFA-ACE899AC7AF2}"/>
              </a:ext>
            </a:extLst>
          </p:cNvPr>
          <p:cNvSpPr txBox="1"/>
          <p:nvPr/>
        </p:nvSpPr>
        <p:spPr>
          <a:xfrm>
            <a:off x="3954602" y="452352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Shuffle/Sort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D89AC8-191A-4D43-B605-0BF5B119B16C}"/>
              </a:ext>
            </a:extLst>
          </p:cNvPr>
          <p:cNvSpPr txBox="1"/>
          <p:nvPr/>
        </p:nvSpPr>
        <p:spPr>
          <a:xfrm>
            <a:off x="5904069" y="4515072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Reduce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C1D2AF0-0650-4D4D-930E-A8BCDA1FA682}"/>
              </a:ext>
            </a:extLst>
          </p:cNvPr>
          <p:cNvSpPr/>
          <p:nvPr/>
        </p:nvSpPr>
        <p:spPr>
          <a:xfrm rot="5400000">
            <a:off x="780910" y="1689024"/>
            <a:ext cx="349688" cy="1371600"/>
          </a:xfrm>
          <a:prstGeom prst="leftBrace">
            <a:avLst>
              <a:gd name="adj1" fmla="val 4077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ubik" pitchFamily="2" charset="-79"/>
              <a:cs typeface="Rubik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0F0C1E-3745-CC47-B402-CBF3610DCE5A}"/>
              </a:ext>
            </a:extLst>
          </p:cNvPr>
          <p:cNvSpPr txBox="1"/>
          <p:nvPr/>
        </p:nvSpPr>
        <p:spPr>
          <a:xfrm>
            <a:off x="289015" y="1977342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HDFS File with 3 blocks</a:t>
            </a:r>
          </a:p>
        </p:txBody>
      </p:sp>
    </p:spTree>
    <p:extLst>
      <p:ext uri="{BB962C8B-B14F-4D97-AF65-F5344CB8AC3E}">
        <p14:creationId xmlns:p14="http://schemas.microsoft.com/office/powerpoint/2010/main" val="2726059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A8AE6-9976-CD46-9EC6-8DC4A73F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CCA81-239E-9440-B6DA-D6D1F1460C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9954" y="4800527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92CF0C-FC84-0447-A021-E22A1A9699EF}"/>
              </a:ext>
            </a:extLst>
          </p:cNvPr>
          <p:cNvSpPr/>
          <p:nvPr/>
        </p:nvSpPr>
        <p:spPr>
          <a:xfrm>
            <a:off x="269954" y="2555653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 cold green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D61351-C810-474F-AB21-39C4070D726D}"/>
              </a:ext>
            </a:extLst>
          </p:cNvPr>
          <p:cNvSpPr/>
          <p:nvPr/>
        </p:nvSpPr>
        <p:spPr>
          <a:xfrm>
            <a:off x="269954" y="3326366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 pen seven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0BA238-6E6A-4A4A-8D63-47CC671FFCBC}"/>
              </a:ext>
            </a:extLst>
          </p:cNvPr>
          <p:cNvSpPr/>
          <p:nvPr/>
        </p:nvSpPr>
        <p:spPr>
          <a:xfrm>
            <a:off x="269954" y="4097080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 pen cold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D41DF1-54CF-5B41-8C49-AEB6DB186C23}"/>
              </a:ext>
            </a:extLst>
          </p:cNvPr>
          <p:cNvSpPr/>
          <p:nvPr/>
        </p:nvSpPr>
        <p:spPr>
          <a:xfrm>
            <a:off x="2101176" y="2422979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32F913-E98D-B74D-B241-BFBBDA38227E}"/>
              </a:ext>
            </a:extLst>
          </p:cNvPr>
          <p:cNvSpPr/>
          <p:nvPr/>
        </p:nvSpPr>
        <p:spPr>
          <a:xfrm>
            <a:off x="2098754" y="3191752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8A7C87-3F60-E446-9919-03148009EA69}"/>
              </a:ext>
            </a:extLst>
          </p:cNvPr>
          <p:cNvSpPr/>
          <p:nvPr/>
        </p:nvSpPr>
        <p:spPr>
          <a:xfrm>
            <a:off x="2096330" y="3957979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FB57C6-AA6C-2B43-B367-CF09FA800AA2}"/>
              </a:ext>
            </a:extLst>
          </p:cNvPr>
          <p:cNvSpPr/>
          <p:nvPr/>
        </p:nvSpPr>
        <p:spPr>
          <a:xfrm>
            <a:off x="3896581" y="2555653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pen(1,1,1,1)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A0DDFA-9F87-FB49-81EC-FB691BE41FE3}"/>
              </a:ext>
            </a:extLst>
          </p:cNvPr>
          <p:cNvSpPr/>
          <p:nvPr/>
        </p:nvSpPr>
        <p:spPr>
          <a:xfrm>
            <a:off x="3882115" y="3069385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cold(1,1)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22C0103-9966-2149-AF5E-A9C038ED1337}"/>
              </a:ext>
            </a:extLst>
          </p:cNvPr>
          <p:cNvSpPr/>
          <p:nvPr/>
        </p:nvSpPr>
        <p:spPr>
          <a:xfrm>
            <a:off x="3882115" y="3583117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green(1,1)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81E66F-B7E2-A842-B08D-1E1BC29FA80C}"/>
              </a:ext>
            </a:extLst>
          </p:cNvPr>
          <p:cNvSpPr/>
          <p:nvPr/>
        </p:nvSpPr>
        <p:spPr>
          <a:xfrm>
            <a:off x="3884186" y="4096849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seven(1)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95EE82-6C15-C54E-B789-3AAD3531D67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015576" y="2692813"/>
            <a:ext cx="881005" cy="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E8CC36-9357-144D-8CD4-C6496868C8FE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015576" y="2697299"/>
            <a:ext cx="866539" cy="50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00C660-3C9C-394E-85AA-06A62F7B5E91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3015576" y="2697299"/>
            <a:ext cx="866539" cy="102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B58FA1-8AC0-ED47-A391-952ECCE0EF1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13154" y="2820486"/>
            <a:ext cx="916822" cy="645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733D50-8C90-4246-A8FC-C080B5708387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3013154" y="3466072"/>
            <a:ext cx="871032" cy="76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03E6E-9000-0D49-8324-BEEBD68CF33A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3010730" y="3720277"/>
            <a:ext cx="871385" cy="51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FB007-EFEF-884C-8413-84238228302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010730" y="2692813"/>
            <a:ext cx="885851" cy="153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894D1E-E6C2-6E4E-965F-77A67CBFCB44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3010730" y="3206545"/>
            <a:ext cx="871385" cy="102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BEE05F-42A3-B649-84A9-8EF644ED93BF}"/>
              </a:ext>
            </a:extLst>
          </p:cNvPr>
          <p:cNvSpPr/>
          <p:nvPr/>
        </p:nvSpPr>
        <p:spPr>
          <a:xfrm>
            <a:off x="5815757" y="2543854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293D39B-2D71-DB47-BCF8-26F1BA122ADF}"/>
              </a:ext>
            </a:extLst>
          </p:cNvPr>
          <p:cNvSpPr/>
          <p:nvPr/>
        </p:nvSpPr>
        <p:spPr>
          <a:xfrm>
            <a:off x="5815757" y="3071276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C211A1F-533E-8640-AAFA-E976F72CF548}"/>
              </a:ext>
            </a:extLst>
          </p:cNvPr>
          <p:cNvSpPr/>
          <p:nvPr/>
        </p:nvSpPr>
        <p:spPr>
          <a:xfrm>
            <a:off x="5813686" y="3583117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7267C5E-E618-FB40-8893-D233E577093C}"/>
              </a:ext>
            </a:extLst>
          </p:cNvPr>
          <p:cNvSpPr/>
          <p:nvPr/>
        </p:nvSpPr>
        <p:spPr>
          <a:xfrm>
            <a:off x="5810911" y="4095139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F30576-9DCE-E542-9BF2-FFFFDF2A9B0C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 flipV="1">
            <a:off x="5268181" y="2681014"/>
            <a:ext cx="547576" cy="11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231770-4F43-EF4C-B6DA-D13E5A722657}"/>
              </a:ext>
            </a:extLst>
          </p:cNvPr>
          <p:cNvCxnSpPr>
            <a:stCxn id="12" idx="3"/>
            <a:endCxn id="24" idx="1"/>
          </p:cNvCxnSpPr>
          <p:nvPr/>
        </p:nvCxnSpPr>
        <p:spPr>
          <a:xfrm>
            <a:off x="5253715" y="3206545"/>
            <a:ext cx="562042" cy="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DE16B4-1FF0-6047-A00E-E6A8CD82DA07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5253715" y="3720277"/>
            <a:ext cx="559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F05CDC-873F-B74D-9832-52FEF4DE981B}"/>
              </a:ext>
            </a:extLst>
          </p:cNvPr>
          <p:cNvCxnSpPr>
            <a:stCxn id="14" idx="3"/>
            <a:endCxn id="26" idx="1"/>
          </p:cNvCxnSpPr>
          <p:nvPr/>
        </p:nvCxnSpPr>
        <p:spPr>
          <a:xfrm flipV="1">
            <a:off x="5255786" y="4232299"/>
            <a:ext cx="555125" cy="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D4953F-A459-D647-B655-4D399E1E9279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1641554" y="2692813"/>
            <a:ext cx="459622" cy="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54BA6F-F978-2E40-B376-48B1E6DCD617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641554" y="3463526"/>
            <a:ext cx="457200" cy="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083DC3-206F-6448-B8D0-255A7AA081DE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1641554" y="4232299"/>
            <a:ext cx="454776" cy="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EFF7DD-7677-B245-95AB-3D811A1A5672}"/>
              </a:ext>
            </a:extLst>
          </p:cNvPr>
          <p:cNvSpPr/>
          <p:nvPr/>
        </p:nvSpPr>
        <p:spPr>
          <a:xfrm>
            <a:off x="7593802" y="3011955"/>
            <a:ext cx="91440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pen,4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cold,2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green,2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93D38B-F5BD-CE42-891B-FC66E193E8C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730157" y="2681014"/>
            <a:ext cx="861574" cy="50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B9BF500-6D9C-6E44-B4A1-2E8E52DF744B}"/>
              </a:ext>
            </a:extLst>
          </p:cNvPr>
          <p:cNvCxnSpPr>
            <a:cxnSpLocks/>
            <a:stCxn id="24" idx="3"/>
            <a:endCxn id="34" idx="1"/>
          </p:cNvCxnSpPr>
          <p:nvPr/>
        </p:nvCxnSpPr>
        <p:spPr>
          <a:xfrm>
            <a:off x="6730157" y="3208436"/>
            <a:ext cx="863645" cy="2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EB8949-C4EC-F64E-B03F-024E2B99011F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728086" y="3582348"/>
            <a:ext cx="863645" cy="13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318BA2-0CEC-E946-A5A4-BE460083B08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725311" y="3800794"/>
            <a:ext cx="866420" cy="43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8E648-5B6E-F04F-AFDD-34E6BBE85B64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013154" y="2692813"/>
            <a:ext cx="883427" cy="773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C4004E-7F06-2C49-98DB-9416B5F57B5B}"/>
              </a:ext>
            </a:extLst>
          </p:cNvPr>
          <p:cNvSpPr txBox="1"/>
          <p:nvPr/>
        </p:nvSpPr>
        <p:spPr>
          <a:xfrm>
            <a:off x="494730" y="4523528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Input Split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1A311-515B-E545-956C-E92186BC1E02}"/>
              </a:ext>
            </a:extLst>
          </p:cNvPr>
          <p:cNvSpPr txBox="1"/>
          <p:nvPr/>
        </p:nvSpPr>
        <p:spPr>
          <a:xfrm>
            <a:off x="2312118" y="4515073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Map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A698FB-A7F7-FE4D-AEFA-ACE899AC7AF2}"/>
              </a:ext>
            </a:extLst>
          </p:cNvPr>
          <p:cNvSpPr txBox="1"/>
          <p:nvPr/>
        </p:nvSpPr>
        <p:spPr>
          <a:xfrm>
            <a:off x="3954602" y="452352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Shuffle/Sort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D89AC8-191A-4D43-B605-0BF5B119B16C}"/>
              </a:ext>
            </a:extLst>
          </p:cNvPr>
          <p:cNvSpPr txBox="1"/>
          <p:nvPr/>
        </p:nvSpPr>
        <p:spPr>
          <a:xfrm>
            <a:off x="5904069" y="4515072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Reduce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C1D2AF0-0650-4D4D-930E-A8BCDA1FA682}"/>
              </a:ext>
            </a:extLst>
          </p:cNvPr>
          <p:cNvSpPr/>
          <p:nvPr/>
        </p:nvSpPr>
        <p:spPr>
          <a:xfrm rot="5400000">
            <a:off x="780910" y="1689024"/>
            <a:ext cx="349688" cy="1371600"/>
          </a:xfrm>
          <a:prstGeom prst="leftBrace">
            <a:avLst>
              <a:gd name="adj1" fmla="val 4077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ubik" pitchFamily="2" charset="-79"/>
              <a:cs typeface="Rubik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0F0C1E-3745-CC47-B402-CBF3610DCE5A}"/>
              </a:ext>
            </a:extLst>
          </p:cNvPr>
          <p:cNvSpPr txBox="1"/>
          <p:nvPr/>
        </p:nvSpPr>
        <p:spPr>
          <a:xfrm>
            <a:off x="289015" y="1977342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HDFS File with 3 blocks</a:t>
            </a:r>
          </a:p>
        </p:txBody>
      </p:sp>
      <p:sp>
        <p:nvSpPr>
          <p:cNvPr id="48" name="Down Arrow Callout 47">
            <a:extLst>
              <a:ext uri="{FF2B5EF4-FFF2-40B4-BE49-F238E27FC236}">
                <a16:creationId xmlns:a16="http://schemas.microsoft.com/office/drawing/2014/main" id="{962BEEE9-4D1D-9542-AAF7-7549F9F5B09B}"/>
              </a:ext>
            </a:extLst>
          </p:cNvPr>
          <p:cNvSpPr/>
          <p:nvPr/>
        </p:nvSpPr>
        <p:spPr>
          <a:xfrm>
            <a:off x="1605463" y="1191803"/>
            <a:ext cx="54864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49" name="Down Arrow Callout 48">
            <a:extLst>
              <a:ext uri="{FF2B5EF4-FFF2-40B4-BE49-F238E27FC236}">
                <a16:creationId xmlns:a16="http://schemas.microsoft.com/office/drawing/2014/main" id="{89D91365-939B-C54C-821F-7AC981EBF6F7}"/>
              </a:ext>
            </a:extLst>
          </p:cNvPr>
          <p:cNvSpPr/>
          <p:nvPr/>
        </p:nvSpPr>
        <p:spPr>
          <a:xfrm>
            <a:off x="3622261" y="1191803"/>
            <a:ext cx="54864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50" name="Down Arrow Callout 49">
            <a:extLst>
              <a:ext uri="{FF2B5EF4-FFF2-40B4-BE49-F238E27FC236}">
                <a16:creationId xmlns:a16="http://schemas.microsoft.com/office/drawing/2014/main" id="{2C57AB57-CEB9-304D-BDB5-1B47724A8337}"/>
              </a:ext>
            </a:extLst>
          </p:cNvPr>
          <p:cNvSpPr/>
          <p:nvPr/>
        </p:nvSpPr>
        <p:spPr>
          <a:xfrm>
            <a:off x="7317411" y="1191038"/>
            <a:ext cx="548640" cy="914400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51" name="Down Arrow Callout 50">
            <a:extLst>
              <a:ext uri="{FF2B5EF4-FFF2-40B4-BE49-F238E27FC236}">
                <a16:creationId xmlns:a16="http://schemas.microsoft.com/office/drawing/2014/main" id="{62125C6B-CB90-D948-A89C-2F389617231F}"/>
              </a:ext>
            </a:extLst>
          </p:cNvPr>
          <p:cNvSpPr/>
          <p:nvPr/>
        </p:nvSpPr>
        <p:spPr>
          <a:xfrm>
            <a:off x="2736410" y="1191038"/>
            <a:ext cx="54864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52" name="Down Arrow Callout 51">
            <a:extLst>
              <a:ext uri="{FF2B5EF4-FFF2-40B4-BE49-F238E27FC236}">
                <a16:creationId xmlns:a16="http://schemas.microsoft.com/office/drawing/2014/main" id="{72154E87-FEDB-574F-8393-8A055B305F17}"/>
              </a:ext>
            </a:extLst>
          </p:cNvPr>
          <p:cNvSpPr/>
          <p:nvPr/>
        </p:nvSpPr>
        <p:spPr>
          <a:xfrm>
            <a:off x="6450991" y="1190016"/>
            <a:ext cx="548640" cy="914400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53" name="Down Arrow Callout 52">
            <a:extLst>
              <a:ext uri="{FF2B5EF4-FFF2-40B4-BE49-F238E27FC236}">
                <a16:creationId xmlns:a16="http://schemas.microsoft.com/office/drawing/2014/main" id="{FE2CED0F-5929-7741-943C-1C06981E9DA2}"/>
              </a:ext>
            </a:extLst>
          </p:cNvPr>
          <p:cNvSpPr/>
          <p:nvPr/>
        </p:nvSpPr>
        <p:spPr>
          <a:xfrm>
            <a:off x="8193469" y="1190016"/>
            <a:ext cx="54864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54" name="Down Arrow Callout 53">
            <a:extLst>
              <a:ext uri="{FF2B5EF4-FFF2-40B4-BE49-F238E27FC236}">
                <a16:creationId xmlns:a16="http://schemas.microsoft.com/office/drawing/2014/main" id="{27D8E96B-BA22-F645-8B35-D98806066319}"/>
              </a:ext>
            </a:extLst>
          </p:cNvPr>
          <p:cNvSpPr/>
          <p:nvPr/>
        </p:nvSpPr>
        <p:spPr>
          <a:xfrm>
            <a:off x="4410133" y="1190016"/>
            <a:ext cx="82296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</a:t>
            </a:r>
            <a:br>
              <a:rPr lang="en-US" dirty="0"/>
            </a:br>
            <a:r>
              <a:rPr lang="en-US" dirty="0"/>
              <a:t>over</a:t>
            </a:r>
            <a:br>
              <a:rPr lang="en-US" dirty="0"/>
            </a:br>
            <a:r>
              <a:rPr lang="en-US" dirty="0"/>
              <a:t>network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949178DE-02AF-DE4D-B749-4C0A98F55980}"/>
              </a:ext>
            </a:extLst>
          </p:cNvPr>
          <p:cNvSpPr/>
          <p:nvPr/>
        </p:nvSpPr>
        <p:spPr>
          <a:xfrm rot="5400000">
            <a:off x="6983677" y="139510"/>
            <a:ext cx="349688" cy="1415060"/>
          </a:xfrm>
          <a:prstGeom prst="leftBrace">
            <a:avLst>
              <a:gd name="adj1" fmla="val 4077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ubik" pitchFamily="2" charset="-79"/>
              <a:cs typeface="Rubik" pitchFamily="2" charset="-79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B536A2-7054-7044-8BE2-4C2A48D43112}"/>
              </a:ext>
            </a:extLst>
          </p:cNvPr>
          <p:cNvSpPr txBox="1"/>
          <p:nvPr/>
        </p:nvSpPr>
        <p:spPr>
          <a:xfrm>
            <a:off x="6663834" y="413597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Sometimes</a:t>
            </a:r>
          </a:p>
        </p:txBody>
      </p:sp>
    </p:spTree>
    <p:extLst>
      <p:ext uri="{BB962C8B-B14F-4D97-AF65-F5344CB8AC3E}">
        <p14:creationId xmlns:p14="http://schemas.microsoft.com/office/powerpoint/2010/main" val="3810283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Introductions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What is Hadoop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HDFS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4 Functions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Map Reduce</a:t>
            </a:r>
          </a:p>
          <a:p>
            <a:r>
              <a:rPr lang="en-US" b="1" dirty="0"/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91EE9-A7DC-EE40-9432-B1003F6F9C5D}"/>
              </a:ext>
            </a:extLst>
          </p:cNvPr>
          <p:cNvSpPr/>
          <p:nvPr/>
        </p:nvSpPr>
        <p:spPr>
          <a:xfrm>
            <a:off x="3512819" y="164306"/>
            <a:ext cx="39434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https://github.com/eric-richardson-g2o/cm2020_h_e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90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E5020-FB5B-5B4B-9527-0779817F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E3D73-A691-7A40-9947-F0DD677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Hadoop 2.0</a:t>
            </a:r>
          </a:p>
          <a:p>
            <a:r>
              <a:rPr lang="en-US" dirty="0"/>
              <a:t>Resource Management</a:t>
            </a:r>
          </a:p>
          <a:p>
            <a:r>
              <a:rPr lang="en-US" dirty="0"/>
              <a:t>Job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9DB89-763B-954C-8BF2-DF8988982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576945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59D1-78E9-C54A-B967-2DA1F9DD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</a:t>
            </a:r>
            <a:r>
              <a:rPr lang="en-US" dirty="0">
                <a:sym typeface="Wingdings" pitchFamily="2" charset="2"/>
              </a:rPr>
              <a:t>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FA50-CB6A-F24E-A5F4-5C7292C5C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- arbitrates resources among all the applications in the system</a:t>
            </a:r>
          </a:p>
          <a:p>
            <a:pPr lvl="1"/>
            <a:r>
              <a:rPr lang="en-US" dirty="0"/>
              <a:t>Applications Manager – accepts job submissions</a:t>
            </a:r>
          </a:p>
          <a:p>
            <a:pPr lvl="1"/>
            <a:r>
              <a:rPr lang="en-US" dirty="0"/>
              <a:t>Job Scheduler – allocates resources</a:t>
            </a:r>
          </a:p>
          <a:p>
            <a:r>
              <a:rPr lang="en-US" dirty="0"/>
              <a:t>Node Managers - agent responsible for containers</a:t>
            </a:r>
          </a:p>
          <a:p>
            <a:pPr lvl="1"/>
            <a:r>
              <a:rPr lang="en-US" dirty="0"/>
              <a:t>monitors container resource usage (</a:t>
            </a:r>
            <a:r>
              <a:rPr lang="en-US" dirty="0" err="1"/>
              <a:t>cpu</a:t>
            </a:r>
            <a:r>
              <a:rPr lang="en-US" dirty="0"/>
              <a:t>, memory, disk, network) </a:t>
            </a:r>
          </a:p>
          <a:p>
            <a:pPr lvl="1"/>
            <a:r>
              <a:rPr lang="en-US" dirty="0"/>
              <a:t>reports container resource usage to the </a:t>
            </a:r>
            <a:r>
              <a:rPr lang="en-US" dirty="0" err="1"/>
              <a:t>ResourceManager</a:t>
            </a:r>
            <a:endParaRPr lang="en-US" dirty="0"/>
          </a:p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Application Master</a:t>
            </a:r>
          </a:p>
          <a:p>
            <a:pPr lvl="1"/>
            <a:r>
              <a:rPr lang="en-US" dirty="0"/>
              <a:t>Workers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C99B6-6C0F-A248-B9BE-8C1FCA9CD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76436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756338-BDCD-D049-B035-6731A469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g2o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AF240-18BF-724A-9362-E5F51A460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1C6BE-43B2-5546-B4EF-214D26B75B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83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CB8240E-F0B4-0C46-9AB0-73D15F063948}"/>
              </a:ext>
            </a:extLst>
          </p:cNvPr>
          <p:cNvSpPr/>
          <p:nvPr/>
        </p:nvSpPr>
        <p:spPr>
          <a:xfrm>
            <a:off x="3763714" y="3001641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A8E82FD-8BF3-E641-A3D4-FE35A042346F}"/>
              </a:ext>
            </a:extLst>
          </p:cNvPr>
          <p:cNvSpPr/>
          <p:nvPr/>
        </p:nvSpPr>
        <p:spPr>
          <a:xfrm>
            <a:off x="4306065" y="3328517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EA24CD5-2468-2047-B4EC-B650D1352BC5}"/>
              </a:ext>
            </a:extLst>
          </p:cNvPr>
          <p:cNvSpPr/>
          <p:nvPr/>
        </p:nvSpPr>
        <p:spPr>
          <a:xfrm>
            <a:off x="6238878" y="1053444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00CB78-FC51-E148-B308-FA96711F90E5}"/>
              </a:ext>
            </a:extLst>
          </p:cNvPr>
          <p:cNvSpPr/>
          <p:nvPr/>
        </p:nvSpPr>
        <p:spPr>
          <a:xfrm>
            <a:off x="6781229" y="1380320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4010F-77E6-7B45-A549-49DD159F2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1A5973-CE20-2A40-98F9-26113D8A0503}"/>
              </a:ext>
            </a:extLst>
          </p:cNvPr>
          <p:cNvSpPr/>
          <p:nvPr/>
        </p:nvSpPr>
        <p:spPr>
          <a:xfrm>
            <a:off x="231448" y="1778955"/>
            <a:ext cx="1949185" cy="158559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Management Node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59405B-21B4-DD44-921F-429048340E28}"/>
              </a:ext>
            </a:extLst>
          </p:cNvPr>
          <p:cNvSpPr/>
          <p:nvPr/>
        </p:nvSpPr>
        <p:spPr>
          <a:xfrm>
            <a:off x="320017" y="2132241"/>
            <a:ext cx="1783818" cy="118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Resource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1C649-AFC6-EC40-A826-3BCEA2A90513}"/>
              </a:ext>
            </a:extLst>
          </p:cNvPr>
          <p:cNvSpPr/>
          <p:nvPr/>
        </p:nvSpPr>
        <p:spPr>
          <a:xfrm>
            <a:off x="528215" y="2491384"/>
            <a:ext cx="1371600" cy="2743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Job Scheduler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96E748-AE6B-554E-99A6-9835CCD6BBFE}"/>
              </a:ext>
            </a:extLst>
          </p:cNvPr>
          <p:cNvSpPr/>
          <p:nvPr/>
        </p:nvSpPr>
        <p:spPr>
          <a:xfrm>
            <a:off x="526126" y="2848441"/>
            <a:ext cx="13716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Applications Manager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F28BE2-8B2C-D543-8548-84128B1436BE}"/>
              </a:ext>
            </a:extLst>
          </p:cNvPr>
          <p:cNvSpPr/>
          <p:nvPr/>
        </p:nvSpPr>
        <p:spPr>
          <a:xfrm>
            <a:off x="3086394" y="62972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13A23A-FA9C-EC4D-A47D-DC0CDC520D51}"/>
              </a:ext>
            </a:extLst>
          </p:cNvPr>
          <p:cNvSpPr/>
          <p:nvPr/>
        </p:nvSpPr>
        <p:spPr>
          <a:xfrm>
            <a:off x="3628745" y="389848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CB7A79E-0D80-3A4D-8D0A-70298F9C3724}"/>
              </a:ext>
            </a:extLst>
          </p:cNvPr>
          <p:cNvSpPr/>
          <p:nvPr/>
        </p:nvSpPr>
        <p:spPr>
          <a:xfrm>
            <a:off x="4045667" y="772287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 Master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93D8739-46F5-3D4C-93CB-7949A6C71AF0}"/>
              </a:ext>
            </a:extLst>
          </p:cNvPr>
          <p:cNvSpPr/>
          <p:nvPr/>
        </p:nvSpPr>
        <p:spPr>
          <a:xfrm>
            <a:off x="6364037" y="245012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52A94D7-AF67-0945-A9F4-9838F59F1A12}"/>
              </a:ext>
            </a:extLst>
          </p:cNvPr>
          <p:cNvSpPr/>
          <p:nvPr/>
        </p:nvSpPr>
        <p:spPr>
          <a:xfrm>
            <a:off x="7318444" y="2043805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FAE40DF-29B3-394A-85D4-24CD2F37952F}"/>
              </a:ext>
            </a:extLst>
          </p:cNvPr>
          <p:cNvSpPr/>
          <p:nvPr/>
        </p:nvSpPr>
        <p:spPr>
          <a:xfrm>
            <a:off x="6247069" y="1692678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ED4E6FA-334B-0F46-8757-107B147A2202}"/>
              </a:ext>
            </a:extLst>
          </p:cNvPr>
          <p:cNvSpPr/>
          <p:nvPr/>
        </p:nvSpPr>
        <p:spPr>
          <a:xfrm>
            <a:off x="4720286" y="445368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6D223C8-3A1C-6F4E-8A4A-54DD21A54DD6}"/>
              </a:ext>
            </a:extLst>
          </p:cNvPr>
          <p:cNvSpPr/>
          <p:nvPr/>
        </p:nvSpPr>
        <p:spPr>
          <a:xfrm>
            <a:off x="4385350" y="4029659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253815E-D2B0-124E-9083-DFAE37BF1DFF}"/>
              </a:ext>
            </a:extLst>
          </p:cNvPr>
          <p:cNvSpPr/>
          <p:nvPr/>
        </p:nvSpPr>
        <p:spPr>
          <a:xfrm>
            <a:off x="3800176" y="361031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B38D689-3422-074D-8F0E-773FFAD74E08}"/>
              </a:ext>
            </a:extLst>
          </p:cNvPr>
          <p:cNvSpPr/>
          <p:nvPr/>
        </p:nvSpPr>
        <p:spPr>
          <a:xfrm>
            <a:off x="3806722" y="164184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1B87357-D0CD-C84A-8A06-42671AB4845B}"/>
              </a:ext>
            </a:extLst>
          </p:cNvPr>
          <p:cNvCxnSpPr>
            <a:stCxn id="23" idx="4"/>
            <a:endCxn id="13" idx="3"/>
          </p:cNvCxnSpPr>
          <p:nvPr/>
        </p:nvCxnSpPr>
        <p:spPr>
          <a:xfrm flipH="1" flipV="1">
            <a:off x="4677881" y="1229487"/>
            <a:ext cx="393269" cy="694545"/>
          </a:xfrm>
          <a:prstGeom prst="curvedConnector4">
            <a:avLst>
              <a:gd name="adj1" fmla="val -58128"/>
              <a:gd name="adj2" fmla="val 7031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21CD83A-6AC7-1D43-B202-AF1FBAAF5DAF}"/>
              </a:ext>
            </a:extLst>
          </p:cNvPr>
          <p:cNvCxnSpPr>
            <a:cxnSpLocks/>
            <a:stCxn id="16" idx="2"/>
            <a:endCxn id="13" idx="4"/>
          </p:cNvCxnSpPr>
          <p:nvPr/>
        </p:nvCxnSpPr>
        <p:spPr>
          <a:xfrm rot="10800000">
            <a:off x="5310096" y="1054473"/>
            <a:ext cx="2008349" cy="127151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0EE3D31-C61E-F74C-9A7A-A25879246EC8}"/>
              </a:ext>
            </a:extLst>
          </p:cNvPr>
          <p:cNvCxnSpPr>
            <a:cxnSpLocks/>
            <a:stCxn id="17" idx="2"/>
            <a:endCxn id="13" idx="1"/>
          </p:cNvCxnSpPr>
          <p:nvPr/>
        </p:nvCxnSpPr>
        <p:spPr>
          <a:xfrm rot="10800000">
            <a:off x="4677881" y="879460"/>
            <a:ext cx="1569188" cy="1095405"/>
          </a:xfrm>
          <a:prstGeom prst="curvedConnector4">
            <a:avLst>
              <a:gd name="adj1" fmla="val 26440"/>
              <a:gd name="adj2" fmla="val 12086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57A8892-D129-CF46-AEB3-69DAB3413B77}"/>
              </a:ext>
            </a:extLst>
          </p:cNvPr>
          <p:cNvCxnSpPr>
            <a:cxnSpLocks/>
            <a:stCxn id="15" idx="2"/>
            <a:endCxn id="13" idx="4"/>
          </p:cNvCxnSpPr>
          <p:nvPr/>
        </p:nvCxnSpPr>
        <p:spPr>
          <a:xfrm rot="10800000">
            <a:off x="5310095" y="1054474"/>
            <a:ext cx="1053942" cy="167783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B32F21F7-290B-E242-83D1-5EC1A4E728F3}"/>
              </a:ext>
            </a:extLst>
          </p:cNvPr>
          <p:cNvCxnSpPr>
            <a:cxnSpLocks/>
            <a:stCxn id="22" idx="2"/>
            <a:endCxn id="13" idx="3"/>
          </p:cNvCxnSpPr>
          <p:nvPr/>
        </p:nvCxnSpPr>
        <p:spPr>
          <a:xfrm rot="10800000" flipH="1">
            <a:off x="3800175" y="1229488"/>
            <a:ext cx="877705" cy="2663011"/>
          </a:xfrm>
          <a:prstGeom prst="curvedConnector4">
            <a:avLst>
              <a:gd name="adj1" fmla="val -26045"/>
              <a:gd name="adj2" fmla="val 5529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6691950-FEB6-EB42-8E93-4F2D5D3D9934}"/>
              </a:ext>
            </a:extLst>
          </p:cNvPr>
          <p:cNvCxnSpPr>
            <a:cxnSpLocks/>
            <a:stCxn id="21" idx="4"/>
            <a:endCxn id="13" idx="3"/>
          </p:cNvCxnSpPr>
          <p:nvPr/>
        </p:nvCxnSpPr>
        <p:spPr>
          <a:xfrm flipH="1" flipV="1">
            <a:off x="4677881" y="1229487"/>
            <a:ext cx="971897" cy="3082358"/>
          </a:xfrm>
          <a:prstGeom prst="curvedConnector4">
            <a:avLst>
              <a:gd name="adj1" fmla="val -23521"/>
              <a:gd name="adj2" fmla="val 5457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09C56BF-4ECC-2649-BEE4-E1ECAED6308F}"/>
              </a:ext>
            </a:extLst>
          </p:cNvPr>
          <p:cNvCxnSpPr>
            <a:cxnSpLocks/>
            <a:stCxn id="20" idx="4"/>
            <a:endCxn id="13" idx="3"/>
          </p:cNvCxnSpPr>
          <p:nvPr/>
        </p:nvCxnSpPr>
        <p:spPr>
          <a:xfrm flipH="1" flipV="1">
            <a:off x="4677881" y="1229487"/>
            <a:ext cx="1306833" cy="3506385"/>
          </a:xfrm>
          <a:prstGeom prst="curvedConnector4">
            <a:avLst>
              <a:gd name="adj1" fmla="val -17493"/>
              <a:gd name="adj2" fmla="val 5402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E95C2ED-15E2-0C4F-9A8A-3E783A4791D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97727" y="982964"/>
            <a:ext cx="2130847" cy="158878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A5B4001-9007-E547-A5AA-121199CA89CA}"/>
              </a:ext>
            </a:extLst>
          </p:cNvPr>
          <p:cNvCxnSpPr>
            <a:cxnSpLocks/>
            <a:stCxn id="11" idx="1"/>
            <a:endCxn id="8" idx="0"/>
          </p:cNvCxnSpPr>
          <p:nvPr/>
        </p:nvCxnSpPr>
        <p:spPr>
          <a:xfrm rot="10800000" flipV="1">
            <a:off x="1214015" y="527008"/>
            <a:ext cx="2414730" cy="196437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2E3A585-3954-7B42-8BA1-8A1A4F9036BF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 flipV="1">
            <a:off x="1897727" y="1517480"/>
            <a:ext cx="4883503" cy="1111064"/>
          </a:xfrm>
          <a:prstGeom prst="curvedConnector3">
            <a:avLst>
              <a:gd name="adj1" fmla="val 2264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A630594A-279C-9B48-B8B2-EC467E0C810B}"/>
              </a:ext>
            </a:extLst>
          </p:cNvPr>
          <p:cNvCxnSpPr>
            <a:cxnSpLocks/>
            <a:stCxn id="63" idx="1"/>
            <a:endCxn id="8" idx="2"/>
          </p:cNvCxnSpPr>
          <p:nvPr/>
        </p:nvCxnSpPr>
        <p:spPr>
          <a:xfrm rot="10800000">
            <a:off x="1214015" y="2765705"/>
            <a:ext cx="3092050" cy="69997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63FABA6-80C5-8348-BD01-309D46F89ECF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1897726" y="1054473"/>
            <a:ext cx="2147941" cy="20225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ube 11">
            <a:extLst>
              <a:ext uri="{FF2B5EF4-FFF2-40B4-BE49-F238E27FC236}">
                <a16:creationId xmlns:a16="http://schemas.microsoft.com/office/drawing/2014/main" id="{82B02529-10E8-F94F-A08E-416418CF29A1}"/>
              </a:ext>
            </a:extLst>
          </p:cNvPr>
          <p:cNvSpPr/>
          <p:nvPr/>
        </p:nvSpPr>
        <p:spPr>
          <a:xfrm>
            <a:off x="3162906" y="1244641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7F7A8EA-6B56-1340-96CD-D271B345F093}"/>
              </a:ext>
            </a:extLst>
          </p:cNvPr>
          <p:cNvCxnSpPr>
            <a:cxnSpLocks/>
            <a:stCxn id="12" idx="4"/>
            <a:endCxn id="13" idx="3"/>
          </p:cNvCxnSpPr>
          <p:nvPr/>
        </p:nvCxnSpPr>
        <p:spPr>
          <a:xfrm flipV="1">
            <a:off x="4427334" y="1229487"/>
            <a:ext cx="250547" cy="29734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itle 75">
            <a:extLst>
              <a:ext uri="{FF2B5EF4-FFF2-40B4-BE49-F238E27FC236}">
                <a16:creationId xmlns:a16="http://schemas.microsoft.com/office/drawing/2014/main" id="{D439EF99-4D50-3B43-82A2-AC624A0C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84078"/>
            <a:ext cx="8369805" cy="72623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3273988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CB8240E-F0B4-0C46-9AB0-73D15F063948}"/>
              </a:ext>
            </a:extLst>
          </p:cNvPr>
          <p:cNvSpPr/>
          <p:nvPr/>
        </p:nvSpPr>
        <p:spPr>
          <a:xfrm>
            <a:off x="3763714" y="3001641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A8E82FD-8BF3-E641-A3D4-FE35A042346F}"/>
              </a:ext>
            </a:extLst>
          </p:cNvPr>
          <p:cNvSpPr/>
          <p:nvPr/>
        </p:nvSpPr>
        <p:spPr>
          <a:xfrm>
            <a:off x="4306065" y="3328517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EA24CD5-2468-2047-B4EC-B650D1352BC5}"/>
              </a:ext>
            </a:extLst>
          </p:cNvPr>
          <p:cNvSpPr/>
          <p:nvPr/>
        </p:nvSpPr>
        <p:spPr>
          <a:xfrm>
            <a:off x="6238878" y="1053444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00CB78-FC51-E148-B308-FA96711F90E5}"/>
              </a:ext>
            </a:extLst>
          </p:cNvPr>
          <p:cNvSpPr/>
          <p:nvPr/>
        </p:nvSpPr>
        <p:spPr>
          <a:xfrm>
            <a:off x="6781229" y="1380320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9ACD8D73-4FB3-AE41-A87A-135AA5D6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84078"/>
            <a:ext cx="8369805" cy="72623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  <p:sp>
        <p:nvSpPr>
          <p:cNvPr id="78" name="Content Placeholder 77">
            <a:extLst>
              <a:ext uri="{FF2B5EF4-FFF2-40B4-BE49-F238E27FC236}">
                <a16:creationId xmlns:a16="http://schemas.microsoft.com/office/drawing/2014/main" id="{A2359590-7396-044C-9CDC-6FAF012C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25" y="773941"/>
            <a:ext cx="3079778" cy="1076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Node managers are always monitoring containers and reporting to the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4010F-77E6-7B45-A549-49DD159F2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1A5973-CE20-2A40-98F9-26113D8A0503}"/>
              </a:ext>
            </a:extLst>
          </p:cNvPr>
          <p:cNvSpPr/>
          <p:nvPr/>
        </p:nvSpPr>
        <p:spPr>
          <a:xfrm>
            <a:off x="231448" y="1778955"/>
            <a:ext cx="1949185" cy="158559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Management Node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59405B-21B4-DD44-921F-429048340E28}"/>
              </a:ext>
            </a:extLst>
          </p:cNvPr>
          <p:cNvSpPr/>
          <p:nvPr/>
        </p:nvSpPr>
        <p:spPr>
          <a:xfrm>
            <a:off x="320017" y="2132241"/>
            <a:ext cx="1783818" cy="118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Resource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1C649-AFC6-EC40-A826-3BCEA2A90513}"/>
              </a:ext>
            </a:extLst>
          </p:cNvPr>
          <p:cNvSpPr/>
          <p:nvPr/>
        </p:nvSpPr>
        <p:spPr>
          <a:xfrm>
            <a:off x="528215" y="2491384"/>
            <a:ext cx="1371600" cy="2743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Job Scheduler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96E748-AE6B-554E-99A6-9835CCD6BBFE}"/>
              </a:ext>
            </a:extLst>
          </p:cNvPr>
          <p:cNvSpPr/>
          <p:nvPr/>
        </p:nvSpPr>
        <p:spPr>
          <a:xfrm>
            <a:off x="526126" y="2848441"/>
            <a:ext cx="13716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Applications Manager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F28BE2-8B2C-D543-8548-84128B1436BE}"/>
              </a:ext>
            </a:extLst>
          </p:cNvPr>
          <p:cNvSpPr/>
          <p:nvPr/>
        </p:nvSpPr>
        <p:spPr>
          <a:xfrm>
            <a:off x="3086394" y="62972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13A23A-FA9C-EC4D-A47D-DC0CDC520D51}"/>
              </a:ext>
            </a:extLst>
          </p:cNvPr>
          <p:cNvSpPr/>
          <p:nvPr/>
        </p:nvSpPr>
        <p:spPr>
          <a:xfrm>
            <a:off x="3628745" y="389848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CB7A79E-0D80-3A4D-8D0A-70298F9C3724}"/>
              </a:ext>
            </a:extLst>
          </p:cNvPr>
          <p:cNvSpPr/>
          <p:nvPr/>
        </p:nvSpPr>
        <p:spPr>
          <a:xfrm>
            <a:off x="4045667" y="772287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 Master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93D8739-46F5-3D4C-93CB-7949A6C71AF0}"/>
              </a:ext>
            </a:extLst>
          </p:cNvPr>
          <p:cNvSpPr/>
          <p:nvPr/>
        </p:nvSpPr>
        <p:spPr>
          <a:xfrm>
            <a:off x="6364037" y="245012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52A94D7-AF67-0945-A9F4-9838F59F1A12}"/>
              </a:ext>
            </a:extLst>
          </p:cNvPr>
          <p:cNvSpPr/>
          <p:nvPr/>
        </p:nvSpPr>
        <p:spPr>
          <a:xfrm>
            <a:off x="7318444" y="2043805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FAE40DF-29B3-394A-85D4-24CD2F37952F}"/>
              </a:ext>
            </a:extLst>
          </p:cNvPr>
          <p:cNvSpPr/>
          <p:nvPr/>
        </p:nvSpPr>
        <p:spPr>
          <a:xfrm>
            <a:off x="6247069" y="1692678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ED4E6FA-334B-0F46-8757-107B147A2202}"/>
              </a:ext>
            </a:extLst>
          </p:cNvPr>
          <p:cNvSpPr/>
          <p:nvPr/>
        </p:nvSpPr>
        <p:spPr>
          <a:xfrm>
            <a:off x="4720286" y="445368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6D223C8-3A1C-6F4E-8A4A-54DD21A54DD6}"/>
              </a:ext>
            </a:extLst>
          </p:cNvPr>
          <p:cNvSpPr/>
          <p:nvPr/>
        </p:nvSpPr>
        <p:spPr>
          <a:xfrm>
            <a:off x="4385350" y="4029659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253815E-D2B0-124E-9083-DFAE37BF1DFF}"/>
              </a:ext>
            </a:extLst>
          </p:cNvPr>
          <p:cNvSpPr/>
          <p:nvPr/>
        </p:nvSpPr>
        <p:spPr>
          <a:xfrm>
            <a:off x="3800176" y="361031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B38D689-3422-074D-8F0E-773FFAD74E08}"/>
              </a:ext>
            </a:extLst>
          </p:cNvPr>
          <p:cNvSpPr/>
          <p:nvPr/>
        </p:nvSpPr>
        <p:spPr>
          <a:xfrm>
            <a:off x="3806722" y="164184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A5B4001-9007-E547-A5AA-121199CA89CA}"/>
              </a:ext>
            </a:extLst>
          </p:cNvPr>
          <p:cNvCxnSpPr>
            <a:cxnSpLocks/>
            <a:stCxn id="11" idx="1"/>
            <a:endCxn id="8" idx="0"/>
          </p:cNvCxnSpPr>
          <p:nvPr/>
        </p:nvCxnSpPr>
        <p:spPr>
          <a:xfrm rot="10800000" flipV="1">
            <a:off x="1214015" y="527008"/>
            <a:ext cx="2414730" cy="196437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2E3A585-3954-7B42-8BA1-8A1A4F9036BF}"/>
              </a:ext>
            </a:extLst>
          </p:cNvPr>
          <p:cNvCxnSpPr>
            <a:cxnSpLocks/>
            <a:stCxn id="57" idx="1"/>
            <a:endCxn id="8" idx="3"/>
          </p:cNvCxnSpPr>
          <p:nvPr/>
        </p:nvCxnSpPr>
        <p:spPr>
          <a:xfrm rot="10800000" flipV="1">
            <a:off x="1899815" y="1517480"/>
            <a:ext cx="4881414" cy="1111064"/>
          </a:xfrm>
          <a:prstGeom prst="curvedConnector3">
            <a:avLst>
              <a:gd name="adj1" fmla="val 2484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A630594A-279C-9B48-B8B2-EC467E0C810B}"/>
              </a:ext>
            </a:extLst>
          </p:cNvPr>
          <p:cNvCxnSpPr>
            <a:cxnSpLocks/>
            <a:stCxn id="63" idx="1"/>
            <a:endCxn id="8" idx="2"/>
          </p:cNvCxnSpPr>
          <p:nvPr/>
        </p:nvCxnSpPr>
        <p:spPr>
          <a:xfrm rot="10800000">
            <a:off x="1214015" y="2765705"/>
            <a:ext cx="3092050" cy="69997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63FABA6-80C5-8348-BD01-309D46F89ECF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1897726" y="1054473"/>
            <a:ext cx="2147941" cy="20225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ube 11">
            <a:extLst>
              <a:ext uri="{FF2B5EF4-FFF2-40B4-BE49-F238E27FC236}">
                <a16:creationId xmlns:a16="http://schemas.microsoft.com/office/drawing/2014/main" id="{82B02529-10E8-F94F-A08E-416418CF29A1}"/>
              </a:ext>
            </a:extLst>
          </p:cNvPr>
          <p:cNvSpPr/>
          <p:nvPr/>
        </p:nvSpPr>
        <p:spPr>
          <a:xfrm>
            <a:off x="3162906" y="1244641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F951828-9CA5-C94D-A68A-E791D59F8ABF}"/>
              </a:ext>
            </a:extLst>
          </p:cNvPr>
          <p:cNvSpPr/>
          <p:nvPr/>
        </p:nvSpPr>
        <p:spPr>
          <a:xfrm>
            <a:off x="208325" y="3581761"/>
            <a:ext cx="914400" cy="4531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8CBA7225-9DC0-F849-962D-530D56525A91}"/>
              </a:ext>
            </a:extLst>
          </p:cNvPr>
          <p:cNvCxnSpPr>
            <a:stCxn id="79" idx="0"/>
            <a:endCxn id="9" idx="2"/>
          </p:cNvCxnSpPr>
          <p:nvPr/>
        </p:nvCxnSpPr>
        <p:spPr>
          <a:xfrm rot="5400000" flipH="1" flipV="1">
            <a:off x="800665" y="3170501"/>
            <a:ext cx="276120" cy="54640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BD13A7D-C23F-8F49-8713-66F86C5457AC}"/>
              </a:ext>
            </a:extLst>
          </p:cNvPr>
          <p:cNvSpPr txBox="1"/>
          <p:nvPr/>
        </p:nvSpPr>
        <p:spPr>
          <a:xfrm>
            <a:off x="801337" y="4106509"/>
            <a:ext cx="275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ubik" pitchFamily="2" charset="-79"/>
                <a:cs typeface="Rubik" pitchFamily="2" charset="-79"/>
              </a:rPr>
              <a:t>Client submits job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ubik" pitchFamily="2" charset="-79"/>
                <a:cs typeface="Rubik" pitchFamily="2" charset="-79"/>
              </a:rPr>
              <a:t>Applications Manager negotiates a Container for App Master</a:t>
            </a:r>
          </a:p>
        </p:txBody>
      </p:sp>
    </p:spTree>
    <p:extLst>
      <p:ext uri="{BB962C8B-B14F-4D97-AF65-F5344CB8AC3E}">
        <p14:creationId xmlns:p14="http://schemas.microsoft.com/office/powerpoint/2010/main" val="3707845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CB8240E-F0B4-0C46-9AB0-73D15F063948}"/>
              </a:ext>
            </a:extLst>
          </p:cNvPr>
          <p:cNvSpPr/>
          <p:nvPr/>
        </p:nvSpPr>
        <p:spPr>
          <a:xfrm>
            <a:off x="3763714" y="3001641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A8E82FD-8BF3-E641-A3D4-FE35A042346F}"/>
              </a:ext>
            </a:extLst>
          </p:cNvPr>
          <p:cNvSpPr/>
          <p:nvPr/>
        </p:nvSpPr>
        <p:spPr>
          <a:xfrm>
            <a:off x="4306065" y="3328517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EA24CD5-2468-2047-B4EC-B650D1352BC5}"/>
              </a:ext>
            </a:extLst>
          </p:cNvPr>
          <p:cNvSpPr/>
          <p:nvPr/>
        </p:nvSpPr>
        <p:spPr>
          <a:xfrm>
            <a:off x="6238878" y="1053444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00CB78-FC51-E148-B308-FA96711F90E5}"/>
              </a:ext>
            </a:extLst>
          </p:cNvPr>
          <p:cNvSpPr/>
          <p:nvPr/>
        </p:nvSpPr>
        <p:spPr>
          <a:xfrm>
            <a:off x="6781229" y="1380320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9ACD8D73-4FB3-AE41-A87A-135AA5D6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84078"/>
            <a:ext cx="8369805" cy="72623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  <p:sp>
        <p:nvSpPr>
          <p:cNvPr id="78" name="Content Placeholder 77">
            <a:extLst>
              <a:ext uri="{FF2B5EF4-FFF2-40B4-BE49-F238E27FC236}">
                <a16:creationId xmlns:a16="http://schemas.microsoft.com/office/drawing/2014/main" id="{A2359590-7396-044C-9CDC-6FAF012C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25" y="773941"/>
            <a:ext cx="3079778" cy="1076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Node managers are always monitoring containers and reporting to the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4010F-77E6-7B45-A549-49DD159F2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1A5973-CE20-2A40-98F9-26113D8A0503}"/>
              </a:ext>
            </a:extLst>
          </p:cNvPr>
          <p:cNvSpPr/>
          <p:nvPr/>
        </p:nvSpPr>
        <p:spPr>
          <a:xfrm>
            <a:off x="231448" y="1778955"/>
            <a:ext cx="1949185" cy="158559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Management Node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59405B-21B4-DD44-921F-429048340E28}"/>
              </a:ext>
            </a:extLst>
          </p:cNvPr>
          <p:cNvSpPr/>
          <p:nvPr/>
        </p:nvSpPr>
        <p:spPr>
          <a:xfrm>
            <a:off x="320017" y="2132241"/>
            <a:ext cx="1783818" cy="118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Resource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1C649-AFC6-EC40-A826-3BCEA2A90513}"/>
              </a:ext>
            </a:extLst>
          </p:cNvPr>
          <p:cNvSpPr/>
          <p:nvPr/>
        </p:nvSpPr>
        <p:spPr>
          <a:xfrm>
            <a:off x="528215" y="2491384"/>
            <a:ext cx="1371600" cy="2743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Job Scheduler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96E748-AE6B-554E-99A6-9835CCD6BBFE}"/>
              </a:ext>
            </a:extLst>
          </p:cNvPr>
          <p:cNvSpPr/>
          <p:nvPr/>
        </p:nvSpPr>
        <p:spPr>
          <a:xfrm>
            <a:off x="526126" y="2848441"/>
            <a:ext cx="13716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Applications Manager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F28BE2-8B2C-D543-8548-84128B1436BE}"/>
              </a:ext>
            </a:extLst>
          </p:cNvPr>
          <p:cNvSpPr/>
          <p:nvPr/>
        </p:nvSpPr>
        <p:spPr>
          <a:xfrm>
            <a:off x="3086394" y="62972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13A23A-FA9C-EC4D-A47D-DC0CDC520D51}"/>
              </a:ext>
            </a:extLst>
          </p:cNvPr>
          <p:cNvSpPr/>
          <p:nvPr/>
        </p:nvSpPr>
        <p:spPr>
          <a:xfrm>
            <a:off x="3628745" y="389848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CB7A79E-0D80-3A4D-8D0A-70298F9C3724}"/>
              </a:ext>
            </a:extLst>
          </p:cNvPr>
          <p:cNvSpPr/>
          <p:nvPr/>
        </p:nvSpPr>
        <p:spPr>
          <a:xfrm>
            <a:off x="4045667" y="772287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 Master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93D8739-46F5-3D4C-93CB-7949A6C71AF0}"/>
              </a:ext>
            </a:extLst>
          </p:cNvPr>
          <p:cNvSpPr/>
          <p:nvPr/>
        </p:nvSpPr>
        <p:spPr>
          <a:xfrm>
            <a:off x="6364037" y="245012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52A94D7-AF67-0945-A9F4-9838F59F1A12}"/>
              </a:ext>
            </a:extLst>
          </p:cNvPr>
          <p:cNvSpPr/>
          <p:nvPr/>
        </p:nvSpPr>
        <p:spPr>
          <a:xfrm>
            <a:off x="7318444" y="2043805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FAE40DF-29B3-394A-85D4-24CD2F37952F}"/>
              </a:ext>
            </a:extLst>
          </p:cNvPr>
          <p:cNvSpPr/>
          <p:nvPr/>
        </p:nvSpPr>
        <p:spPr>
          <a:xfrm>
            <a:off x="6247069" y="1692678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ED4E6FA-334B-0F46-8757-107B147A2202}"/>
              </a:ext>
            </a:extLst>
          </p:cNvPr>
          <p:cNvSpPr/>
          <p:nvPr/>
        </p:nvSpPr>
        <p:spPr>
          <a:xfrm>
            <a:off x="4720286" y="445368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6D223C8-3A1C-6F4E-8A4A-54DD21A54DD6}"/>
              </a:ext>
            </a:extLst>
          </p:cNvPr>
          <p:cNvSpPr/>
          <p:nvPr/>
        </p:nvSpPr>
        <p:spPr>
          <a:xfrm>
            <a:off x="4385350" y="4029659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253815E-D2B0-124E-9083-DFAE37BF1DFF}"/>
              </a:ext>
            </a:extLst>
          </p:cNvPr>
          <p:cNvSpPr/>
          <p:nvPr/>
        </p:nvSpPr>
        <p:spPr>
          <a:xfrm>
            <a:off x="3800176" y="361031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B38D689-3422-074D-8F0E-773FFAD74E08}"/>
              </a:ext>
            </a:extLst>
          </p:cNvPr>
          <p:cNvSpPr/>
          <p:nvPr/>
        </p:nvSpPr>
        <p:spPr>
          <a:xfrm>
            <a:off x="3806722" y="164184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A5B4001-9007-E547-A5AA-121199CA89CA}"/>
              </a:ext>
            </a:extLst>
          </p:cNvPr>
          <p:cNvCxnSpPr>
            <a:cxnSpLocks/>
            <a:stCxn id="11" idx="1"/>
            <a:endCxn id="8" idx="0"/>
          </p:cNvCxnSpPr>
          <p:nvPr/>
        </p:nvCxnSpPr>
        <p:spPr>
          <a:xfrm rot="10800000" flipV="1">
            <a:off x="1214015" y="527008"/>
            <a:ext cx="2414730" cy="196437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2E3A585-3954-7B42-8BA1-8A1A4F9036BF}"/>
              </a:ext>
            </a:extLst>
          </p:cNvPr>
          <p:cNvCxnSpPr>
            <a:cxnSpLocks/>
            <a:stCxn id="57" idx="1"/>
            <a:endCxn id="8" idx="3"/>
          </p:cNvCxnSpPr>
          <p:nvPr/>
        </p:nvCxnSpPr>
        <p:spPr>
          <a:xfrm rot="10800000" flipV="1">
            <a:off x="1899815" y="1517480"/>
            <a:ext cx="4881414" cy="1111064"/>
          </a:xfrm>
          <a:prstGeom prst="curvedConnector3">
            <a:avLst>
              <a:gd name="adj1" fmla="val 2484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A630594A-279C-9B48-B8B2-EC467E0C810B}"/>
              </a:ext>
            </a:extLst>
          </p:cNvPr>
          <p:cNvCxnSpPr>
            <a:cxnSpLocks/>
            <a:stCxn id="63" idx="1"/>
            <a:endCxn id="8" idx="2"/>
          </p:cNvCxnSpPr>
          <p:nvPr/>
        </p:nvCxnSpPr>
        <p:spPr>
          <a:xfrm rot="10800000">
            <a:off x="1214015" y="2765705"/>
            <a:ext cx="3092050" cy="69997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63FABA6-80C5-8348-BD01-309D46F89ECF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1897726" y="1054473"/>
            <a:ext cx="2147941" cy="20225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ube 11">
            <a:extLst>
              <a:ext uri="{FF2B5EF4-FFF2-40B4-BE49-F238E27FC236}">
                <a16:creationId xmlns:a16="http://schemas.microsoft.com/office/drawing/2014/main" id="{82B02529-10E8-F94F-A08E-416418CF29A1}"/>
              </a:ext>
            </a:extLst>
          </p:cNvPr>
          <p:cNvSpPr/>
          <p:nvPr/>
        </p:nvSpPr>
        <p:spPr>
          <a:xfrm>
            <a:off x="3162906" y="1244641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D13A7D-C23F-8F49-8713-66F86C5457AC}"/>
              </a:ext>
            </a:extLst>
          </p:cNvPr>
          <p:cNvSpPr txBox="1"/>
          <p:nvPr/>
        </p:nvSpPr>
        <p:spPr>
          <a:xfrm>
            <a:off x="262258" y="3658843"/>
            <a:ext cx="3092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3"/>
            </a:pPr>
            <a:r>
              <a:rPr lang="en-US" sz="1400" dirty="0">
                <a:latin typeface="Rubik" pitchFamily="2" charset="-79"/>
                <a:cs typeface="Rubik" pitchFamily="2" charset="-79"/>
              </a:rPr>
              <a:t>Application Master negotiates with Job Scheduler for containers to do the work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07DBF5C-0F42-304D-B69A-9F300122FD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97727" y="947467"/>
            <a:ext cx="2147941" cy="15896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31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CB8240E-F0B4-0C46-9AB0-73D15F063948}"/>
              </a:ext>
            </a:extLst>
          </p:cNvPr>
          <p:cNvSpPr/>
          <p:nvPr/>
        </p:nvSpPr>
        <p:spPr>
          <a:xfrm>
            <a:off x="3763714" y="3001641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A8E82FD-8BF3-E641-A3D4-FE35A042346F}"/>
              </a:ext>
            </a:extLst>
          </p:cNvPr>
          <p:cNvSpPr/>
          <p:nvPr/>
        </p:nvSpPr>
        <p:spPr>
          <a:xfrm>
            <a:off x="4306065" y="3328517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EA24CD5-2468-2047-B4EC-B650D1352BC5}"/>
              </a:ext>
            </a:extLst>
          </p:cNvPr>
          <p:cNvSpPr/>
          <p:nvPr/>
        </p:nvSpPr>
        <p:spPr>
          <a:xfrm>
            <a:off x="6238878" y="1053444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00CB78-FC51-E148-B308-FA96711F90E5}"/>
              </a:ext>
            </a:extLst>
          </p:cNvPr>
          <p:cNvSpPr/>
          <p:nvPr/>
        </p:nvSpPr>
        <p:spPr>
          <a:xfrm>
            <a:off x="6781229" y="1380320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4010F-77E6-7B45-A549-49DD159F2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1A5973-CE20-2A40-98F9-26113D8A0503}"/>
              </a:ext>
            </a:extLst>
          </p:cNvPr>
          <p:cNvSpPr/>
          <p:nvPr/>
        </p:nvSpPr>
        <p:spPr>
          <a:xfrm>
            <a:off x="231448" y="1778955"/>
            <a:ext cx="1949185" cy="158559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Management Node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59405B-21B4-DD44-921F-429048340E28}"/>
              </a:ext>
            </a:extLst>
          </p:cNvPr>
          <p:cNvSpPr/>
          <p:nvPr/>
        </p:nvSpPr>
        <p:spPr>
          <a:xfrm>
            <a:off x="320017" y="2132241"/>
            <a:ext cx="1783818" cy="118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Resource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1C649-AFC6-EC40-A826-3BCEA2A90513}"/>
              </a:ext>
            </a:extLst>
          </p:cNvPr>
          <p:cNvSpPr/>
          <p:nvPr/>
        </p:nvSpPr>
        <p:spPr>
          <a:xfrm>
            <a:off x="528215" y="2491384"/>
            <a:ext cx="1371600" cy="2743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Job Scheduler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96E748-AE6B-554E-99A6-9835CCD6BBFE}"/>
              </a:ext>
            </a:extLst>
          </p:cNvPr>
          <p:cNvSpPr/>
          <p:nvPr/>
        </p:nvSpPr>
        <p:spPr>
          <a:xfrm>
            <a:off x="526126" y="2848441"/>
            <a:ext cx="13716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Applications Manager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F28BE2-8B2C-D543-8548-84128B1436BE}"/>
              </a:ext>
            </a:extLst>
          </p:cNvPr>
          <p:cNvSpPr/>
          <p:nvPr/>
        </p:nvSpPr>
        <p:spPr>
          <a:xfrm>
            <a:off x="3086394" y="62972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13A23A-FA9C-EC4D-A47D-DC0CDC520D51}"/>
              </a:ext>
            </a:extLst>
          </p:cNvPr>
          <p:cNvSpPr/>
          <p:nvPr/>
        </p:nvSpPr>
        <p:spPr>
          <a:xfrm>
            <a:off x="3628745" y="389848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CB7A79E-0D80-3A4D-8D0A-70298F9C3724}"/>
              </a:ext>
            </a:extLst>
          </p:cNvPr>
          <p:cNvSpPr/>
          <p:nvPr/>
        </p:nvSpPr>
        <p:spPr>
          <a:xfrm>
            <a:off x="4045667" y="772287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 Master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93D8739-46F5-3D4C-93CB-7949A6C71AF0}"/>
              </a:ext>
            </a:extLst>
          </p:cNvPr>
          <p:cNvSpPr/>
          <p:nvPr/>
        </p:nvSpPr>
        <p:spPr>
          <a:xfrm>
            <a:off x="6364037" y="245012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52A94D7-AF67-0945-A9F4-9838F59F1A12}"/>
              </a:ext>
            </a:extLst>
          </p:cNvPr>
          <p:cNvSpPr/>
          <p:nvPr/>
        </p:nvSpPr>
        <p:spPr>
          <a:xfrm>
            <a:off x="7318444" y="2043805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FAE40DF-29B3-394A-85D4-24CD2F37952F}"/>
              </a:ext>
            </a:extLst>
          </p:cNvPr>
          <p:cNvSpPr/>
          <p:nvPr/>
        </p:nvSpPr>
        <p:spPr>
          <a:xfrm>
            <a:off x="6247069" y="1692678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ED4E6FA-334B-0F46-8757-107B147A2202}"/>
              </a:ext>
            </a:extLst>
          </p:cNvPr>
          <p:cNvSpPr/>
          <p:nvPr/>
        </p:nvSpPr>
        <p:spPr>
          <a:xfrm>
            <a:off x="4720286" y="445368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6D223C8-3A1C-6F4E-8A4A-54DD21A54DD6}"/>
              </a:ext>
            </a:extLst>
          </p:cNvPr>
          <p:cNvSpPr/>
          <p:nvPr/>
        </p:nvSpPr>
        <p:spPr>
          <a:xfrm>
            <a:off x="4385350" y="4029659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253815E-D2B0-124E-9083-DFAE37BF1DFF}"/>
              </a:ext>
            </a:extLst>
          </p:cNvPr>
          <p:cNvSpPr/>
          <p:nvPr/>
        </p:nvSpPr>
        <p:spPr>
          <a:xfrm>
            <a:off x="3800176" y="361031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B38D689-3422-074D-8F0E-773FFAD74E08}"/>
              </a:ext>
            </a:extLst>
          </p:cNvPr>
          <p:cNvSpPr/>
          <p:nvPr/>
        </p:nvSpPr>
        <p:spPr>
          <a:xfrm>
            <a:off x="3806722" y="164184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1B87357-D0CD-C84A-8A06-42671AB4845B}"/>
              </a:ext>
            </a:extLst>
          </p:cNvPr>
          <p:cNvCxnSpPr>
            <a:stCxn id="23" idx="4"/>
            <a:endCxn id="13" idx="3"/>
          </p:cNvCxnSpPr>
          <p:nvPr/>
        </p:nvCxnSpPr>
        <p:spPr>
          <a:xfrm flipH="1" flipV="1">
            <a:off x="4677881" y="1229487"/>
            <a:ext cx="393269" cy="694545"/>
          </a:xfrm>
          <a:prstGeom prst="curvedConnector4">
            <a:avLst>
              <a:gd name="adj1" fmla="val -58128"/>
              <a:gd name="adj2" fmla="val 7031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21CD83A-6AC7-1D43-B202-AF1FBAAF5DAF}"/>
              </a:ext>
            </a:extLst>
          </p:cNvPr>
          <p:cNvCxnSpPr>
            <a:cxnSpLocks/>
            <a:stCxn id="16" idx="2"/>
            <a:endCxn id="13" idx="4"/>
          </p:cNvCxnSpPr>
          <p:nvPr/>
        </p:nvCxnSpPr>
        <p:spPr>
          <a:xfrm rot="10800000">
            <a:off x="5310096" y="1054473"/>
            <a:ext cx="2008349" cy="127151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0EE3D31-C61E-F74C-9A7A-A25879246EC8}"/>
              </a:ext>
            </a:extLst>
          </p:cNvPr>
          <p:cNvCxnSpPr>
            <a:cxnSpLocks/>
            <a:stCxn id="17" idx="2"/>
            <a:endCxn id="13" idx="1"/>
          </p:cNvCxnSpPr>
          <p:nvPr/>
        </p:nvCxnSpPr>
        <p:spPr>
          <a:xfrm rot="10800000">
            <a:off x="4677881" y="879460"/>
            <a:ext cx="1569188" cy="1095405"/>
          </a:xfrm>
          <a:prstGeom prst="curvedConnector4">
            <a:avLst>
              <a:gd name="adj1" fmla="val 26440"/>
              <a:gd name="adj2" fmla="val 12086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57A8892-D129-CF46-AEB3-69DAB3413B77}"/>
              </a:ext>
            </a:extLst>
          </p:cNvPr>
          <p:cNvCxnSpPr>
            <a:cxnSpLocks/>
            <a:stCxn id="15" idx="2"/>
            <a:endCxn id="13" idx="4"/>
          </p:cNvCxnSpPr>
          <p:nvPr/>
        </p:nvCxnSpPr>
        <p:spPr>
          <a:xfrm rot="10800000">
            <a:off x="5310095" y="1054474"/>
            <a:ext cx="1053942" cy="167783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B32F21F7-290B-E242-83D1-5EC1A4E728F3}"/>
              </a:ext>
            </a:extLst>
          </p:cNvPr>
          <p:cNvCxnSpPr>
            <a:cxnSpLocks/>
            <a:stCxn id="22" idx="2"/>
            <a:endCxn id="13" idx="3"/>
          </p:cNvCxnSpPr>
          <p:nvPr/>
        </p:nvCxnSpPr>
        <p:spPr>
          <a:xfrm rot="10800000" flipH="1">
            <a:off x="3800175" y="1229488"/>
            <a:ext cx="877705" cy="2663011"/>
          </a:xfrm>
          <a:prstGeom prst="curvedConnector4">
            <a:avLst>
              <a:gd name="adj1" fmla="val -26045"/>
              <a:gd name="adj2" fmla="val 5529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6691950-FEB6-EB42-8E93-4F2D5D3D9934}"/>
              </a:ext>
            </a:extLst>
          </p:cNvPr>
          <p:cNvCxnSpPr>
            <a:cxnSpLocks/>
            <a:stCxn id="21" idx="4"/>
            <a:endCxn id="13" idx="3"/>
          </p:cNvCxnSpPr>
          <p:nvPr/>
        </p:nvCxnSpPr>
        <p:spPr>
          <a:xfrm flipH="1" flipV="1">
            <a:off x="4677881" y="1229487"/>
            <a:ext cx="971897" cy="3082358"/>
          </a:xfrm>
          <a:prstGeom prst="curvedConnector4">
            <a:avLst>
              <a:gd name="adj1" fmla="val -23521"/>
              <a:gd name="adj2" fmla="val 5457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09C56BF-4ECC-2649-BEE4-E1ECAED6308F}"/>
              </a:ext>
            </a:extLst>
          </p:cNvPr>
          <p:cNvCxnSpPr>
            <a:cxnSpLocks/>
            <a:stCxn id="20" idx="4"/>
            <a:endCxn id="13" idx="3"/>
          </p:cNvCxnSpPr>
          <p:nvPr/>
        </p:nvCxnSpPr>
        <p:spPr>
          <a:xfrm flipH="1" flipV="1">
            <a:off x="4677881" y="1229487"/>
            <a:ext cx="1306833" cy="3506385"/>
          </a:xfrm>
          <a:prstGeom prst="curvedConnector4">
            <a:avLst>
              <a:gd name="adj1" fmla="val -17493"/>
              <a:gd name="adj2" fmla="val 5402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E95C2ED-15E2-0C4F-9A8A-3E783A4791D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97727" y="982964"/>
            <a:ext cx="2130847" cy="158878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A5B4001-9007-E547-A5AA-121199CA89CA}"/>
              </a:ext>
            </a:extLst>
          </p:cNvPr>
          <p:cNvCxnSpPr>
            <a:cxnSpLocks/>
            <a:stCxn id="11" idx="1"/>
            <a:endCxn id="8" idx="0"/>
          </p:cNvCxnSpPr>
          <p:nvPr/>
        </p:nvCxnSpPr>
        <p:spPr>
          <a:xfrm rot="10800000" flipV="1">
            <a:off x="1214015" y="527008"/>
            <a:ext cx="2414730" cy="196437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2E3A585-3954-7B42-8BA1-8A1A4F9036BF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 flipV="1">
            <a:off x="1897727" y="1517480"/>
            <a:ext cx="4883503" cy="1111064"/>
          </a:xfrm>
          <a:prstGeom prst="curvedConnector3">
            <a:avLst>
              <a:gd name="adj1" fmla="val 2264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A630594A-279C-9B48-B8B2-EC467E0C810B}"/>
              </a:ext>
            </a:extLst>
          </p:cNvPr>
          <p:cNvCxnSpPr>
            <a:cxnSpLocks/>
            <a:stCxn id="63" idx="1"/>
            <a:endCxn id="8" idx="2"/>
          </p:cNvCxnSpPr>
          <p:nvPr/>
        </p:nvCxnSpPr>
        <p:spPr>
          <a:xfrm rot="10800000">
            <a:off x="1214015" y="2765705"/>
            <a:ext cx="3092050" cy="69997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63FABA6-80C5-8348-BD01-309D46F89ECF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1897726" y="1054473"/>
            <a:ext cx="2147941" cy="20225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ube 11">
            <a:extLst>
              <a:ext uri="{FF2B5EF4-FFF2-40B4-BE49-F238E27FC236}">
                <a16:creationId xmlns:a16="http://schemas.microsoft.com/office/drawing/2014/main" id="{82B02529-10E8-F94F-A08E-416418CF29A1}"/>
              </a:ext>
            </a:extLst>
          </p:cNvPr>
          <p:cNvSpPr/>
          <p:nvPr/>
        </p:nvSpPr>
        <p:spPr>
          <a:xfrm>
            <a:off x="3162906" y="1244641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7F7A8EA-6B56-1340-96CD-D271B345F093}"/>
              </a:ext>
            </a:extLst>
          </p:cNvPr>
          <p:cNvCxnSpPr>
            <a:cxnSpLocks/>
            <a:stCxn id="12" idx="4"/>
            <a:endCxn id="13" idx="3"/>
          </p:cNvCxnSpPr>
          <p:nvPr/>
        </p:nvCxnSpPr>
        <p:spPr>
          <a:xfrm flipV="1">
            <a:off x="4427334" y="1229487"/>
            <a:ext cx="250547" cy="29734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itle 75">
            <a:extLst>
              <a:ext uri="{FF2B5EF4-FFF2-40B4-BE49-F238E27FC236}">
                <a16:creationId xmlns:a16="http://schemas.microsoft.com/office/drawing/2014/main" id="{D439EF99-4D50-3B43-82A2-AC624A0C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84078"/>
            <a:ext cx="8369805" cy="72623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9BCA7-8E80-2C45-AACC-19700D110ED1}"/>
              </a:ext>
            </a:extLst>
          </p:cNvPr>
          <p:cNvSpPr txBox="1"/>
          <p:nvPr/>
        </p:nvSpPr>
        <p:spPr>
          <a:xfrm>
            <a:off x="262258" y="3658843"/>
            <a:ext cx="3092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400" dirty="0">
                <a:latin typeface="Rubik" pitchFamily="2" charset="-79"/>
                <a:cs typeface="Rubik" pitchFamily="2" charset="-79"/>
              </a:rPr>
              <a:t>Containers perform tasks assigned by App Master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sz="1400" dirty="0">
                <a:latin typeface="Rubik" pitchFamily="2" charset="-79"/>
                <a:cs typeface="Rubik" pitchFamily="2" charset="-79"/>
              </a:rPr>
              <a:t>Containers report progress and status back to App Master</a:t>
            </a:r>
          </a:p>
        </p:txBody>
      </p:sp>
      <p:sp>
        <p:nvSpPr>
          <p:cNvPr id="39" name="Content Placeholder 77">
            <a:extLst>
              <a:ext uri="{FF2B5EF4-FFF2-40B4-BE49-F238E27FC236}">
                <a16:creationId xmlns:a16="http://schemas.microsoft.com/office/drawing/2014/main" id="{A7ADF285-FADF-7A49-8DB5-273DEEF038C5}"/>
              </a:ext>
            </a:extLst>
          </p:cNvPr>
          <p:cNvSpPr txBox="1">
            <a:spLocks/>
          </p:cNvSpPr>
          <p:nvPr/>
        </p:nvSpPr>
        <p:spPr>
          <a:xfrm>
            <a:off x="208325" y="773941"/>
            <a:ext cx="3079778" cy="107614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5143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8572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12001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15430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Node managers are always monitoring containers and reporting to the scheduler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248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995C-3A45-3748-A9E9-B5B394BC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containers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52526-AB39-3341-8F2B-F62B05CA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notion of resources</a:t>
            </a:r>
          </a:p>
          <a:p>
            <a:r>
              <a:rPr lang="en-US" dirty="0"/>
              <a:t>Conceptually it is a chunk of</a:t>
            </a:r>
          </a:p>
          <a:p>
            <a:pPr lvl="1"/>
            <a:r>
              <a:rPr lang="en-US" dirty="0"/>
              <a:t>CPU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Network</a:t>
            </a:r>
          </a:p>
          <a:p>
            <a:r>
              <a:rPr lang="en-US" dirty="0"/>
              <a:t>Implemented as a JVM that performs Tasks</a:t>
            </a:r>
          </a:p>
          <a:p>
            <a:r>
              <a:rPr lang="en-US" dirty="0"/>
              <a:t>Assignable to an application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39DA-2BD0-A141-B230-34F6065F5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003038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6CD67-8FD9-E543-B827-8D000B538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2038575" cy="512993"/>
          </a:xfrm>
        </p:spPr>
        <p:txBody>
          <a:bodyPr/>
          <a:lstStyle/>
          <a:p>
            <a:r>
              <a:rPr lang="en-US" dirty="0"/>
              <a:t>FIFO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37233-01A1-EA49-AD25-D3B21D3AC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2038575" cy="2763441"/>
          </a:xfrm>
        </p:spPr>
        <p:txBody>
          <a:bodyPr/>
          <a:lstStyle/>
          <a:p>
            <a:r>
              <a:rPr lang="en-US" dirty="0"/>
              <a:t>First In First Out</a:t>
            </a:r>
          </a:p>
          <a:p>
            <a:r>
              <a:rPr lang="en-US" dirty="0"/>
              <a:t>Simple</a:t>
            </a:r>
          </a:p>
          <a:p>
            <a:r>
              <a:rPr lang="en-US" b="1" dirty="0"/>
              <a:t>NOT RECOMMENDED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BEE598-EF5E-5047-AD45-4660E041E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86054" y="1365812"/>
            <a:ext cx="3510473" cy="512993"/>
          </a:xfrm>
        </p:spPr>
        <p:txBody>
          <a:bodyPr/>
          <a:lstStyle/>
          <a:p>
            <a:r>
              <a:rPr lang="en-US" dirty="0"/>
              <a:t>Fair - Recommended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B95990-CCC0-A64D-A106-8864A910F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86055" y="1878806"/>
            <a:ext cx="3501482" cy="2763441"/>
          </a:xfrm>
        </p:spPr>
        <p:txBody>
          <a:bodyPr/>
          <a:lstStyle/>
          <a:p>
            <a:r>
              <a:rPr lang="en-US" dirty="0"/>
              <a:t>Variable resource limits</a:t>
            </a:r>
          </a:p>
          <a:p>
            <a:r>
              <a:rPr lang="en-US" dirty="0"/>
              <a:t>Resource contention triggers limits</a:t>
            </a:r>
          </a:p>
          <a:p>
            <a:r>
              <a:rPr lang="en-US" dirty="0"/>
              <a:t>Eventual allocation of fair share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A2CEE-EF53-3740-954D-CC0D7AF0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ships with three schedulers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74134-39C1-F848-8173-AC1A411E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DC7C1C6-3586-8F49-B9E7-4B647D7D40D3}"/>
              </a:ext>
            </a:extLst>
          </p:cNvPr>
          <p:cNvSpPr txBox="1">
            <a:spLocks/>
          </p:cNvSpPr>
          <p:nvPr/>
        </p:nvSpPr>
        <p:spPr>
          <a:xfrm>
            <a:off x="2856387" y="1365811"/>
            <a:ext cx="2038575" cy="512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4290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1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68580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b="1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102870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1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137160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1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Capacity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8892849-2CD4-0E41-9473-133F754CE49C}"/>
              </a:ext>
            </a:extLst>
          </p:cNvPr>
          <p:cNvSpPr txBox="1">
            <a:spLocks/>
          </p:cNvSpPr>
          <p:nvPr/>
        </p:nvSpPr>
        <p:spPr>
          <a:xfrm>
            <a:off x="2856387" y="1878805"/>
            <a:ext cx="2038575" cy="276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5143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8572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12001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15430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Multi-Tenant</a:t>
            </a:r>
          </a:p>
          <a:p>
            <a:r>
              <a:rPr lang="en-US" dirty="0"/>
              <a:t>Rigid resource limits</a:t>
            </a:r>
          </a:p>
        </p:txBody>
      </p:sp>
    </p:spTree>
    <p:extLst>
      <p:ext uri="{BB962C8B-B14F-4D97-AF65-F5344CB8AC3E}">
        <p14:creationId xmlns:p14="http://schemas.microsoft.com/office/powerpoint/2010/main" val="1151127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BC700A-7A07-2945-804D-EE33A5A7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resilience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7C13F6-A336-8D45-A028-C93A1A85D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worker node or container fails</a:t>
            </a:r>
          </a:p>
          <a:p>
            <a:pPr lvl="1"/>
            <a:r>
              <a:rPr lang="en-US" dirty="0"/>
              <a:t>Work is simply reassigned to another node or container</a:t>
            </a:r>
          </a:p>
          <a:p>
            <a:r>
              <a:rPr lang="en-US" dirty="0"/>
              <a:t>If a task fails</a:t>
            </a:r>
          </a:p>
          <a:p>
            <a:pPr lvl="1"/>
            <a:r>
              <a:rPr lang="en-US" dirty="0"/>
              <a:t>Task is retried (possibly on another container, possibly on another node)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37C0E6-7943-0A4B-85C0-91F1AA7F0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828132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9E8F-B6AA-E54F-B871-58371C9D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4E3E53-EB11-7F4B-BEEB-11B0D1DD4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C83A1-B60A-A248-B859-6493E503B7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3343696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5382-2582-CF45-BE96-1E239685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your sandbox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6E2D4-D791-C14C-9A12-FD95545C8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E681D-EF79-6E47-9F63-D19CD61E1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61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9C0711-9A78-2A44-A9B3-732FF63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15 minute break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F5BA9-1E74-3248-B6DD-6EB86E342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a bit for the sandbox to start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8D79C-44E7-1444-AAD5-EAAC7D861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5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516B74-3551-0C46-B38C-0B783721B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build unique customer experiences that empower and engage. </a:t>
            </a:r>
          </a:p>
          <a:p>
            <a:r>
              <a:rPr lang="en-US" dirty="0"/>
              <a:t>Our team blends </a:t>
            </a:r>
            <a:r>
              <a:rPr lang="en-US" b="1" dirty="0">
                <a:solidFill>
                  <a:schemeClr val="accent2"/>
                </a:solidFill>
              </a:rPr>
              <a:t>technology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/>
                </a:solidFill>
              </a:rPr>
              <a:t>insights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2"/>
                </a:solidFill>
              </a:rPr>
              <a:t>human-centered design </a:t>
            </a:r>
            <a:r>
              <a:rPr lang="en-US" dirty="0"/>
              <a:t>to build a stronger bond between your brand and your customers.  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D7E9D27-ED7D-5745-8D30-598F36AD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collaborate to greatness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0A7A670-A5E2-0B4C-B715-297F27451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2FADE2-393E-D84F-9340-85A00F882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</p:spPr>
        <p:txBody>
          <a:bodyPr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9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16F8-8FEC-3544-8B09-E45C0B36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git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2AD50-AA32-E349-AE24-655D02D6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 </a:t>
            </a:r>
          </a:p>
          <a:p>
            <a:pPr lvl="1"/>
            <a:r>
              <a:rPr lang="en-US" dirty="0">
                <a:hlinkClick r:id="rId2"/>
              </a:rPr>
              <a:t>https://github.com/eric-richardson-g2o/cm2020_h_e.git</a:t>
            </a:r>
            <a:endParaRPr lang="en-US" dirty="0"/>
          </a:p>
          <a:p>
            <a:pPr lvl="1"/>
            <a:r>
              <a:rPr lang="en-US" dirty="0"/>
              <a:t>git@github.com:eric-richardson-g2o/cm2020_h_e.git</a:t>
            </a:r>
          </a:p>
          <a:p>
            <a:r>
              <a:rPr lang="en-US" dirty="0"/>
              <a:t>cd cm2020_h_e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AE249-3EFF-E44A-96DF-C7DB0BA846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300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01AD-0DD2-6A4A-9BB5-2EA98AA3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name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59C2-021A-9843-B5CB-5318C241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https://www.cloudera.com/tutorials/learning-the-ropes-of-the-hdp-sandbox.html#environment-setup</a:t>
            </a:r>
            <a:endParaRPr lang="en-US" dirty="0"/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echo '127.0.0.1 sandbox-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hdp.hortonworks.com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sandbox-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hdf.hortonworks.com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tee -a /private/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/hosts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http://sandbox-hdp.hortonworks.com:1080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http://127.0.0.1:1080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http://sandbox-hdp.hortonworks.com:8080/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http://127.0.0.1:8080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User: </a:t>
            </a:r>
            <a:r>
              <a:rPr lang="en-US" dirty="0" err="1"/>
              <a:t>raj_ops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Pasword</a:t>
            </a:r>
            <a:r>
              <a:rPr lang="en-US" dirty="0"/>
              <a:t>: </a:t>
            </a:r>
            <a:r>
              <a:rPr lang="en-US" dirty="0" err="1"/>
              <a:t>raj_ops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C2E0F-3F37-A143-B536-43700BF2B2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40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1576-16A6-E841-9AA2-27F040A0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EFC2-2B49-9847-A3C6-C3D5F2A93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ZooKeeper</a:t>
            </a:r>
            <a:endParaRPr lang="en-US" dirty="0"/>
          </a:p>
          <a:p>
            <a:r>
              <a:rPr lang="en-US" dirty="0"/>
              <a:t>Ranger</a:t>
            </a:r>
          </a:p>
          <a:p>
            <a:r>
              <a:rPr lang="en-US" dirty="0" err="1"/>
              <a:t>InfraSolr</a:t>
            </a:r>
            <a:endParaRPr lang="en-US" dirty="0"/>
          </a:p>
          <a:p>
            <a:r>
              <a:rPr lang="en-US" dirty="0"/>
              <a:t>HDFS</a:t>
            </a:r>
          </a:p>
          <a:p>
            <a:r>
              <a:rPr lang="en-US" dirty="0"/>
              <a:t>YARN</a:t>
            </a:r>
          </a:p>
          <a:p>
            <a:r>
              <a:rPr lang="en-US" dirty="0"/>
              <a:t>MapReduce2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257A9-5125-184C-B30B-31FB670A5B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8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B096-8F3D-CF4E-8809-1B8F5B84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data and the code to the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F877-E399-FC42-A3F6-55ED07B57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a MapReduce job, you need to have the code (jar file) on the cluster</a:t>
            </a:r>
          </a:p>
          <a:p>
            <a:r>
              <a:rPr lang="en-US" dirty="0"/>
              <a:t>The data must be either on the cluster or network accessible (e.g. S3)</a:t>
            </a:r>
          </a:p>
          <a:p>
            <a:pPr lvl="1"/>
            <a:r>
              <a:rPr lang="en-US" dirty="0"/>
              <a:t>We are going to put our data on the cluster</a:t>
            </a:r>
          </a:p>
          <a:p>
            <a:r>
              <a:rPr lang="en-US" dirty="0"/>
              <a:t>This is true regardless of your Hadoop flavor or deployment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78306-E3C4-4F43-9F7A-8B97B0C97C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90B928-0B3E-FE45-996F-D7BAFA84D998}"/>
              </a:ext>
            </a:extLst>
          </p:cNvPr>
          <p:cNvSpPr/>
          <p:nvPr/>
        </p:nvSpPr>
        <p:spPr>
          <a:xfrm>
            <a:off x="3512819" y="164306"/>
            <a:ext cx="39434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https://github.com/eric-richardson-g2o/cm2020_h_e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28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CB8B-F74F-A549-AA53-730ED963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the data to </a:t>
            </a:r>
            <a:r>
              <a:rPr lang="en-US" dirty="0" err="1"/>
              <a:t>hdfs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91DA-9C57-0845-A5B6-1BD520B1E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http://sandbox-hdp.hortonworks.com:8080/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http://127.0.0.1:8080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User: </a:t>
            </a:r>
            <a:r>
              <a:rPr lang="en-US" dirty="0" err="1"/>
              <a:t>raj_ops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Pasword</a:t>
            </a:r>
            <a:r>
              <a:rPr lang="en-US" dirty="0"/>
              <a:t>: </a:t>
            </a:r>
            <a:r>
              <a:rPr lang="en-US" dirty="0" err="1"/>
              <a:t>raj_ops</a:t>
            </a:r>
            <a:endParaRPr lang="en-US" dirty="0"/>
          </a:p>
          <a:p>
            <a:r>
              <a:rPr lang="en-US" dirty="0"/>
              <a:t>Upper right, click the 9 cube</a:t>
            </a:r>
          </a:p>
          <a:p>
            <a:pPr lvl="1"/>
            <a:r>
              <a:rPr lang="en-US" dirty="0"/>
              <a:t>File View</a:t>
            </a:r>
          </a:p>
          <a:p>
            <a:r>
              <a:rPr lang="en-US" dirty="0"/>
              <a:t>Click on </a:t>
            </a:r>
            <a:r>
              <a:rPr lang="en-US" dirty="0" err="1"/>
              <a:t>tmp</a:t>
            </a:r>
            <a:endParaRPr lang="en-US" dirty="0"/>
          </a:p>
          <a:p>
            <a:r>
              <a:rPr lang="en-US" dirty="0"/>
              <a:t>Upload </a:t>
            </a:r>
          </a:p>
          <a:p>
            <a:pPr lvl="1"/>
            <a:r>
              <a:rPr lang="en-US" dirty="0"/>
              <a:t>Navigate to where you put the git project and find </a:t>
            </a:r>
            <a:br>
              <a:rPr lang="en-US" dirty="0"/>
            </a:br>
            <a:r>
              <a:rPr lang="en-US" dirty="0" err="1"/>
              <a:t>src</a:t>
            </a:r>
            <a:r>
              <a:rPr lang="en-US" dirty="0"/>
              <a:t>/main/resources/</a:t>
            </a:r>
            <a:r>
              <a:rPr lang="en-US" dirty="0" err="1"/>
              <a:t>magnacarta.txt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3D3-AD4E-BB48-B4C7-3F1837814B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292C2F-BB28-284A-BFD8-808969A5063B}"/>
              </a:ext>
            </a:extLst>
          </p:cNvPr>
          <p:cNvSpPr/>
          <p:nvPr/>
        </p:nvSpPr>
        <p:spPr>
          <a:xfrm>
            <a:off x="3512819" y="164306"/>
            <a:ext cx="39434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https://github.com/eric-richardson-g2o/cm2020_h_e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1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FCE9-3B06-C745-B324-6281883D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map reduce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46E67-B095-DD41-A0F3-99C0EA1A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cm2020_h_e/</a:t>
            </a:r>
            <a:r>
              <a:rPr lang="en-US" dirty="0" err="1"/>
              <a:t>src</a:t>
            </a:r>
            <a:r>
              <a:rPr lang="en-US" dirty="0"/>
              <a:t>/main/java/com/g2o/cm2020/</a:t>
            </a:r>
            <a:r>
              <a:rPr lang="en-US" dirty="0" err="1"/>
              <a:t>hadoop</a:t>
            </a:r>
            <a:r>
              <a:rPr lang="en-US" dirty="0"/>
              <a:t>/</a:t>
            </a:r>
            <a:r>
              <a:rPr lang="en-US" dirty="0" err="1"/>
              <a:t>mapreduce</a:t>
            </a:r>
            <a:r>
              <a:rPr lang="en-US" dirty="0"/>
              <a:t>/</a:t>
            </a:r>
            <a:r>
              <a:rPr lang="en-US" dirty="0" err="1"/>
              <a:t>WordCount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D9B33-E433-DD4A-B048-491D247BAD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5CA0C0-0850-364D-AA63-7FC4E5CEBDF5}"/>
              </a:ext>
            </a:extLst>
          </p:cNvPr>
          <p:cNvSpPr/>
          <p:nvPr/>
        </p:nvSpPr>
        <p:spPr>
          <a:xfrm>
            <a:off x="3512819" y="164306"/>
            <a:ext cx="39434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https://github.com/eric-richardson-g2o/cm2020_h_e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8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A7E3-692A-1342-AE12-FCB8649D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#1 – </a:t>
            </a:r>
            <a:r>
              <a:rPr lang="en-US" dirty="0" err="1"/>
              <a:t>ssh</a:t>
            </a:r>
            <a:r>
              <a:rPr lang="en-US" dirty="0"/>
              <a:t> into the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16E7-1399-5D49-9DCE-053207354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raj_ops@sandbox-hdp.hortonworks.com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-p 2222</a:t>
            </a:r>
          </a:p>
          <a:p>
            <a:r>
              <a:rPr lang="en-US" dirty="0"/>
              <a:t> password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F5069-831E-454F-BC5E-0E25FB947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81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C7D5-4BC2-5A4C-9956-484A629A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window #2 - build the jar file and upload it to the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7F976-A2C4-594E-9364-00436AD6B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mvn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clean package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-P 2222 /…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path_to_your_project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…/cm2020_h_e/target/cm2020_h_e-1.0-SNAPSHOT.jar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raj_ops@sandbox-hdp.hortonworks.com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:/home/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Password: </a:t>
            </a:r>
            <a:r>
              <a:rPr lang="en-US" dirty="0" err="1"/>
              <a:t>raj_ops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908CB-4DC5-904B-85B1-725A31FB73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317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FD87-DDC6-FC44-9F79-065D8EE3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#1 run the job, check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6AE0-F0BE-7B4F-883E-6E2CA670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 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jar cm2020_h_e-1.0-SNAPSHOT.jar com.g2o.cm2020.hadoop.mapreduce.WordCount 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magnacarta.txt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/output.0</a:t>
            </a:r>
          </a:p>
          <a:p>
            <a:pPr marL="0" indent="0">
              <a:buNone/>
            </a:pPr>
            <a:r>
              <a:rPr lang="en-US" dirty="0"/>
              <a:t>Check Output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fs –ls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/output.0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Found 2 items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  1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0 2020-01-06 01:52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/output.0/_SUCCESS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  1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11823 2020-01-06 01:52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/output.0/part-r-00000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fs –cat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/output.0/part-r-00000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C57D0-F89A-864C-AF76-A9ED34B7A6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83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2649-E30E-DB44-81B9-DE8F9111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re-runs do not allow you to overwrite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5F8D9-A5E4-754C-8F24-E11A5EF3D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previous run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fs -rm -R 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skipTrash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/output.0 </a:t>
            </a:r>
          </a:p>
          <a:p>
            <a:r>
              <a:rPr lang="en-US" dirty="0"/>
              <a:t>or change the output directory</a:t>
            </a:r>
          </a:p>
          <a:p>
            <a:pPr marL="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jar cm2020_h_e-1.0-SNAPSHOT.jar com.g2o.cm2020.hadoop.mapreduce.WordCount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magnacarta.txt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output.1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5B8416-4254-F544-A90A-5DA355964A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58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064851-5079-B645-B0DC-37CFF81D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ubik" panose="02000604000000020004" pitchFamily="2" charset="-79"/>
                <a:cs typeface="Rubik" panose="02000604000000020004" pitchFamily="2" charset="-79"/>
              </a:rPr>
              <a:t>we turn your goals </a:t>
            </a:r>
            <a:r>
              <a:rPr lang="en-US" b="1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2 </a:t>
            </a:r>
            <a:r>
              <a:rPr lang="en-US" b="1" dirty="0">
                <a:latin typeface="Rubik" pitchFamily="2" charset="-79"/>
                <a:cs typeface="Rubik" pitchFamily="2" charset="-79"/>
              </a:rPr>
              <a:t>outcomes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4A47B-77BC-414C-9420-8954C4D78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b="0" i="0" kern="1200">
                <a:solidFill>
                  <a:schemeClr val="bg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g2o, LLC;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A75628F-E9D0-BC4F-8D55-609B26D97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EF6D27-7009-3742-B831-0AB2AD67B773}"/>
              </a:ext>
            </a:extLst>
          </p:cNvPr>
          <p:cNvGrpSpPr/>
          <p:nvPr/>
        </p:nvGrpSpPr>
        <p:grpSpPr>
          <a:xfrm>
            <a:off x="775215" y="1562580"/>
            <a:ext cx="3807665" cy="788597"/>
            <a:chOff x="775215" y="1562580"/>
            <a:chExt cx="3807665" cy="78859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A686F9B-4CF7-7F44-A371-D73048009B86}"/>
                </a:ext>
              </a:extLst>
            </p:cNvPr>
            <p:cNvGrpSpPr/>
            <p:nvPr/>
          </p:nvGrpSpPr>
          <p:grpSpPr>
            <a:xfrm>
              <a:off x="775215" y="1562580"/>
              <a:ext cx="3807665" cy="788597"/>
              <a:chOff x="775215" y="1562580"/>
              <a:chExt cx="3807665" cy="78859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D60931-6CC6-C44E-8A98-ADC940FC793E}"/>
                  </a:ext>
                </a:extLst>
              </p:cNvPr>
              <p:cNvSpPr/>
              <p:nvPr/>
            </p:nvSpPr>
            <p:spPr>
              <a:xfrm>
                <a:off x="1488215" y="1766402"/>
                <a:ext cx="309466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accent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let’s attract </a:t>
                </a:r>
                <a:br>
                  <a:rPr lang="en-US" sz="1600" b="1" dirty="0">
                    <a:solidFill>
                      <a:schemeClr val="accent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</a:br>
                <a:r>
                  <a:rPr lang="en-US" sz="1600" b="1" dirty="0">
                    <a:solidFill>
                      <a:schemeClr val="accent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new customers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81870E0-9DAD-8945-BE79-DFECF355A7A6}"/>
                  </a:ext>
                </a:extLst>
              </p:cNvPr>
              <p:cNvSpPr/>
              <p:nvPr/>
            </p:nvSpPr>
            <p:spPr>
              <a:xfrm>
                <a:off x="1481614" y="1562580"/>
                <a:ext cx="167645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Rubik" pitchFamily="2" charset="-79"/>
                    <a:cs typeface="Rubik" pitchFamily="2" charset="-79"/>
                  </a:rPr>
                  <a:t>GROWTH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C58A37B-8FC4-0246-AE8A-56C5135C68C3}"/>
                  </a:ext>
                </a:extLst>
              </p:cNvPr>
              <p:cNvSpPr/>
              <p:nvPr/>
            </p:nvSpPr>
            <p:spPr>
              <a:xfrm>
                <a:off x="775215" y="1798062"/>
                <a:ext cx="548640" cy="5486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DD54B6CD-11E9-B94C-AE76-5373519B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99391" y="1940271"/>
              <a:ext cx="268255" cy="26825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79CAE-3B39-5343-9215-6A9F93DC55ED}"/>
              </a:ext>
            </a:extLst>
          </p:cNvPr>
          <p:cNvGrpSpPr/>
          <p:nvPr/>
        </p:nvGrpSpPr>
        <p:grpSpPr>
          <a:xfrm>
            <a:off x="750206" y="2646315"/>
            <a:ext cx="3832674" cy="803645"/>
            <a:chOff x="750206" y="2646315"/>
            <a:chExt cx="3832674" cy="80364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9118AA7-2729-5E4F-8E42-1CA633B10716}"/>
                </a:ext>
              </a:extLst>
            </p:cNvPr>
            <p:cNvGrpSpPr/>
            <p:nvPr/>
          </p:nvGrpSpPr>
          <p:grpSpPr>
            <a:xfrm>
              <a:off x="750206" y="2646315"/>
              <a:ext cx="3832674" cy="803645"/>
              <a:chOff x="750206" y="2646315"/>
              <a:chExt cx="3832674" cy="80364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47E187-D833-624B-8987-02072A745A61}"/>
                  </a:ext>
                </a:extLst>
              </p:cNvPr>
              <p:cNvSpPr/>
              <p:nvPr/>
            </p:nvSpPr>
            <p:spPr>
              <a:xfrm>
                <a:off x="1488215" y="2865185"/>
                <a:ext cx="309466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B5E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let’s keep </a:t>
                </a:r>
                <a:br>
                  <a:rPr lang="en-US" sz="1600" b="1" dirty="0">
                    <a:solidFill>
                      <a:srgbClr val="00B5E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</a:br>
                <a:r>
                  <a:rPr lang="en-US" sz="1600" b="1" dirty="0">
                    <a:solidFill>
                      <a:srgbClr val="00B5E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customers engaged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C5ADCF6-4EB5-E047-876B-D3FDA9A53C13}"/>
                  </a:ext>
                </a:extLst>
              </p:cNvPr>
              <p:cNvSpPr/>
              <p:nvPr/>
            </p:nvSpPr>
            <p:spPr>
              <a:xfrm>
                <a:off x="750206" y="2883530"/>
                <a:ext cx="548640" cy="54864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ECCF248-DA9F-F944-8E02-EAC8DEA6AD4E}"/>
                  </a:ext>
                </a:extLst>
              </p:cNvPr>
              <p:cNvSpPr/>
              <p:nvPr/>
            </p:nvSpPr>
            <p:spPr>
              <a:xfrm>
                <a:off x="1481614" y="2646315"/>
                <a:ext cx="167645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Rubik" pitchFamily="2" charset="-79"/>
                    <a:cs typeface="Rubik" pitchFamily="2" charset="-79"/>
                  </a:rPr>
                  <a:t>RETENTION</a:t>
                </a:r>
              </a:p>
            </p:txBody>
          </p:sp>
        </p:grp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2F022D7F-3836-384C-B278-8E349201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8103" y="2999057"/>
              <a:ext cx="310830" cy="31083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8CE03F-FCE8-DE44-8A82-5CD8302F36D1}"/>
              </a:ext>
            </a:extLst>
          </p:cNvPr>
          <p:cNvGrpSpPr/>
          <p:nvPr/>
        </p:nvGrpSpPr>
        <p:grpSpPr>
          <a:xfrm>
            <a:off x="4986477" y="1562580"/>
            <a:ext cx="3801063" cy="788597"/>
            <a:chOff x="4986477" y="1562580"/>
            <a:chExt cx="3801063" cy="78859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FB5AF2D-2837-2942-BA09-992D886695B6}"/>
                </a:ext>
              </a:extLst>
            </p:cNvPr>
            <p:cNvGrpSpPr/>
            <p:nvPr/>
          </p:nvGrpSpPr>
          <p:grpSpPr>
            <a:xfrm>
              <a:off x="4986477" y="1562580"/>
              <a:ext cx="3801063" cy="788597"/>
              <a:chOff x="4986477" y="1562580"/>
              <a:chExt cx="3801063" cy="78859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3B778BA-113B-2D4E-B558-6983AA392648}"/>
                  </a:ext>
                </a:extLst>
              </p:cNvPr>
              <p:cNvSpPr/>
              <p:nvPr/>
            </p:nvSpPr>
            <p:spPr>
              <a:xfrm>
                <a:off x="5692875" y="1766402"/>
                <a:ext cx="309466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9D85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let’s capture </a:t>
                </a:r>
                <a:br>
                  <a:rPr lang="en-US" sz="1600" b="1" dirty="0">
                    <a:solidFill>
                      <a:srgbClr val="009D85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</a:br>
                <a:r>
                  <a:rPr lang="en-US" sz="1600" b="1" dirty="0">
                    <a:solidFill>
                      <a:srgbClr val="009D85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new opportunities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B888CDD-6561-BD44-A519-0EF6FF6F2531}"/>
                  </a:ext>
                </a:extLst>
              </p:cNvPr>
              <p:cNvSpPr/>
              <p:nvPr/>
            </p:nvSpPr>
            <p:spPr>
              <a:xfrm>
                <a:off x="4986477" y="1798062"/>
                <a:ext cx="548640" cy="54864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9643619-6D1F-2145-B26C-C878416679F3}"/>
                  </a:ext>
                </a:extLst>
              </p:cNvPr>
              <p:cNvSpPr/>
              <p:nvPr/>
            </p:nvSpPr>
            <p:spPr>
              <a:xfrm>
                <a:off x="5689548" y="1562580"/>
                <a:ext cx="167645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Rubik" pitchFamily="2" charset="-79"/>
                    <a:cs typeface="Rubik" pitchFamily="2" charset="-79"/>
                  </a:rPr>
                  <a:t>INNOVATION</a:t>
                </a:r>
              </a:p>
            </p:txBody>
          </p:sp>
        </p:grp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C1662936-DFAA-1945-BE46-6EE251412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6172" y="1910513"/>
              <a:ext cx="307538" cy="30753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3BC14-14F7-2F49-BA6D-D6AEE5B23E1F}"/>
              </a:ext>
            </a:extLst>
          </p:cNvPr>
          <p:cNvGrpSpPr/>
          <p:nvPr/>
        </p:nvGrpSpPr>
        <p:grpSpPr>
          <a:xfrm>
            <a:off x="4986477" y="2646315"/>
            <a:ext cx="3966436" cy="803645"/>
            <a:chOff x="4986477" y="2646315"/>
            <a:chExt cx="3966436" cy="80364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7896719-CB08-7A40-882D-1DAD4E940674}"/>
                </a:ext>
              </a:extLst>
            </p:cNvPr>
            <p:cNvGrpSpPr/>
            <p:nvPr/>
          </p:nvGrpSpPr>
          <p:grpSpPr>
            <a:xfrm>
              <a:off x="4986477" y="2646315"/>
              <a:ext cx="3966436" cy="803645"/>
              <a:chOff x="4986477" y="2646315"/>
              <a:chExt cx="3966436" cy="80364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813496E-06C5-5B4B-9E11-2966D64AB00D}"/>
                  </a:ext>
                </a:extLst>
              </p:cNvPr>
              <p:cNvSpPr/>
              <p:nvPr/>
            </p:nvSpPr>
            <p:spPr>
              <a:xfrm>
                <a:off x="5692874" y="2865185"/>
                <a:ext cx="326003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accent4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let’s boost </a:t>
                </a:r>
                <a:br>
                  <a:rPr lang="en-US" sz="1600" b="1" dirty="0">
                    <a:solidFill>
                      <a:schemeClr val="accent4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</a:br>
                <a:r>
                  <a:rPr lang="en-US" sz="1600" b="1" dirty="0">
                    <a:solidFill>
                      <a:schemeClr val="accent4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employee productivity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2635980-10E9-834D-A13A-C66A21FD20A9}"/>
                  </a:ext>
                </a:extLst>
              </p:cNvPr>
              <p:cNvSpPr/>
              <p:nvPr/>
            </p:nvSpPr>
            <p:spPr>
              <a:xfrm>
                <a:off x="5689548" y="2646315"/>
                <a:ext cx="167645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Rubik" pitchFamily="2" charset="-79"/>
                    <a:cs typeface="Rubik" pitchFamily="2" charset="-79"/>
                  </a:rPr>
                  <a:t>EFFICIENCY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67D981C-B90C-3144-811C-6FFBD495B078}"/>
                  </a:ext>
                </a:extLst>
              </p:cNvPr>
              <p:cNvSpPr/>
              <p:nvPr/>
            </p:nvSpPr>
            <p:spPr>
              <a:xfrm>
                <a:off x="4986477" y="2896556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E79E42AE-B22D-8840-9381-B266D63E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97854" y="2999141"/>
              <a:ext cx="325856" cy="343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304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6">
            <a:extLst>
              <a:ext uri="{FF2B5EF4-FFF2-40B4-BE49-F238E27FC236}">
                <a16:creationId xmlns:a16="http://schemas.microsoft.com/office/drawing/2014/main" id="{752CBFF8-15B6-6A4A-855A-86840BA7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0" cy="726233"/>
          </a:xfrm>
        </p:spPr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80" name="Footer Placeholder 4">
            <a:extLst>
              <a:ext uri="{FF2B5EF4-FFF2-40B4-BE49-F238E27FC236}">
                <a16:creationId xmlns:a16="http://schemas.microsoft.com/office/drawing/2014/main" id="{FEF26352-0D27-8D4B-8ED4-0A8250225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b="0" i="0" kern="1200">
                <a:solidFill>
                  <a:schemeClr val="bg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g2o, LLC; </a:t>
            </a:r>
          </a:p>
        </p:txBody>
      </p:sp>
      <p:sp>
        <p:nvSpPr>
          <p:cNvPr id="81" name="Slide Number Placeholder 5">
            <a:extLst>
              <a:ext uri="{FF2B5EF4-FFF2-40B4-BE49-F238E27FC236}">
                <a16:creationId xmlns:a16="http://schemas.microsoft.com/office/drawing/2014/main" id="{57567F7F-3863-E344-B851-39D277DE0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391DB5A-3E2C-D544-A232-33267C2430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F91119-AF76-0947-9423-30B5F7D21322}"/>
              </a:ext>
            </a:extLst>
          </p:cNvPr>
          <p:cNvGrpSpPr/>
          <p:nvPr/>
        </p:nvGrpSpPr>
        <p:grpSpPr>
          <a:xfrm>
            <a:off x="399747" y="939814"/>
            <a:ext cx="8387795" cy="3692909"/>
            <a:chOff x="399747" y="939814"/>
            <a:chExt cx="8387795" cy="3692909"/>
          </a:xfrm>
        </p:grpSpPr>
        <p:pic>
          <p:nvPicPr>
            <p:cNvPr id="77" name="Picture 76" descr="A picture containing animal&#10;&#10;Description automatically generated">
              <a:extLst>
                <a:ext uri="{FF2B5EF4-FFF2-40B4-BE49-F238E27FC236}">
                  <a16:creationId xmlns:a16="http://schemas.microsoft.com/office/drawing/2014/main" id="{7B0C4773-BAC5-D946-8CD3-33181F2A0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404" t="14632" r="9454" b="25776"/>
            <a:stretch/>
          </p:blipFill>
          <p:spPr>
            <a:xfrm>
              <a:off x="5756743" y="1501073"/>
              <a:ext cx="1916907" cy="1124293"/>
            </a:xfrm>
            <a:prstGeom prst="rect">
              <a:avLst/>
            </a:prstGeom>
          </p:spPr>
        </p:pic>
        <p:pic>
          <p:nvPicPr>
            <p:cNvPr id="78" name="Picture 77" descr="A picture containing animal&#10;&#10;Description automatically generated">
              <a:extLst>
                <a:ext uri="{FF2B5EF4-FFF2-40B4-BE49-F238E27FC236}">
                  <a16:creationId xmlns:a16="http://schemas.microsoft.com/office/drawing/2014/main" id="{7F2E7CA2-B7FB-4D45-B493-B1ED1732B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861" t="57616" r="37881"/>
            <a:stretch/>
          </p:blipFill>
          <p:spPr>
            <a:xfrm>
              <a:off x="3559510" y="2304516"/>
              <a:ext cx="2197234" cy="799638"/>
            </a:xfrm>
            <a:prstGeom prst="rect">
              <a:avLst/>
            </a:prstGeom>
          </p:spPr>
        </p:pic>
        <p:sp>
          <p:nvSpPr>
            <p:cNvPr id="82" name="Content Placeholder 2">
              <a:extLst>
                <a:ext uri="{FF2B5EF4-FFF2-40B4-BE49-F238E27FC236}">
                  <a16:creationId xmlns:a16="http://schemas.microsoft.com/office/drawing/2014/main" id="{14659850-F42D-CD4E-948D-A2C0620E4581}"/>
                </a:ext>
              </a:extLst>
            </p:cNvPr>
            <p:cNvSpPr txBox="1">
              <a:spLocks/>
            </p:cNvSpPr>
            <p:nvPr/>
          </p:nvSpPr>
          <p:spPr>
            <a:xfrm>
              <a:off x="426720" y="1369219"/>
              <a:ext cx="8360822" cy="3263504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rgbClr val="425563"/>
                  </a:solidFill>
                  <a:latin typeface="Rubik" pitchFamily="2" charset="-79"/>
                  <a:ea typeface="+mn-ea"/>
                  <a:cs typeface="Rubik" pitchFamily="2" charset="-79"/>
                </a:defRPr>
              </a:lvl1pPr>
              <a:lvl2pPr marL="514350" indent="-171450" algn="l" defTabSz="6858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rgbClr val="425563"/>
                  </a:solidFill>
                  <a:latin typeface="Rubik" pitchFamily="2" charset="-79"/>
                  <a:ea typeface="+mn-ea"/>
                  <a:cs typeface="Rubik" pitchFamily="2" charset="-79"/>
                </a:defRPr>
              </a:lvl2pPr>
              <a:lvl3pPr marL="857250" indent="-171450" algn="l" defTabSz="6858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rgbClr val="425563"/>
                  </a:solidFill>
                  <a:latin typeface="Rubik" pitchFamily="2" charset="-79"/>
                  <a:ea typeface="+mn-ea"/>
                  <a:cs typeface="Rubik" pitchFamily="2" charset="-79"/>
                </a:defRPr>
              </a:lvl3pPr>
              <a:lvl4pPr marL="1200150" indent="-171450" algn="l" defTabSz="6858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rgbClr val="425563"/>
                  </a:solidFill>
                  <a:latin typeface="Rubik" pitchFamily="2" charset="-79"/>
                  <a:ea typeface="+mn-ea"/>
                  <a:cs typeface="Rubik" pitchFamily="2" charset="-79"/>
                </a:defRPr>
              </a:lvl4pPr>
              <a:lvl5pPr marL="1543050" indent="-171450" algn="l" defTabSz="6858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rgbClr val="425563"/>
                  </a:solidFill>
                  <a:latin typeface="Rubik" pitchFamily="2" charset="-79"/>
                  <a:ea typeface="+mn-ea"/>
                  <a:cs typeface="Rubik" pitchFamily="2" charset="-79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No matter where you start, our approach </a:t>
              </a:r>
              <a:br>
                <a:rPr lang="en-US" dirty="0"/>
              </a:br>
              <a:r>
                <a:rPr lang="en-US" dirty="0"/>
                <a:t>helps take you from </a:t>
              </a:r>
              <a:r>
                <a:rPr lang="en-US" b="1" dirty="0"/>
                <a:t>goals </a:t>
              </a:r>
              <a:r>
                <a:rPr lang="en-US" b="1" dirty="0">
                  <a:solidFill>
                    <a:srgbClr val="FF7500"/>
                  </a:solidFill>
                </a:rPr>
                <a:t>2</a:t>
              </a:r>
              <a:r>
                <a:rPr lang="en-US" b="1" dirty="0"/>
                <a:t> outcomes.</a:t>
              </a:r>
            </a:p>
          </p:txBody>
        </p:sp>
        <p:pic>
          <p:nvPicPr>
            <p:cNvPr id="83" name="Picture 82" descr="A picture containing animal&#10;&#10;Description automatically generated">
              <a:extLst>
                <a:ext uri="{FF2B5EF4-FFF2-40B4-BE49-F238E27FC236}">
                  <a16:creationId xmlns:a16="http://schemas.microsoft.com/office/drawing/2014/main" id="{E0565DBF-8EE2-4742-8EBF-D4646150D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285" r="69378"/>
            <a:stretch/>
          </p:blipFill>
          <p:spPr>
            <a:xfrm>
              <a:off x="1505007" y="2580820"/>
              <a:ext cx="2085805" cy="522890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7837E25-6E24-2748-AD93-0913804173AE}"/>
                </a:ext>
              </a:extLst>
            </p:cNvPr>
            <p:cNvGrpSpPr/>
            <p:nvPr/>
          </p:nvGrpSpPr>
          <p:grpSpPr>
            <a:xfrm>
              <a:off x="7638993" y="939814"/>
              <a:ext cx="937915" cy="901751"/>
              <a:chOff x="7638993" y="939814"/>
              <a:chExt cx="937915" cy="901751"/>
            </a:xfrm>
          </p:grpSpPr>
          <p:pic>
            <p:nvPicPr>
              <p:cNvPr id="85" name="Picture 84" descr="A picture containing animal&#10;&#10;Description automatically generated">
                <a:extLst>
                  <a:ext uri="{FF2B5EF4-FFF2-40B4-BE49-F238E27FC236}">
                    <a16:creationId xmlns:a16="http://schemas.microsoft.com/office/drawing/2014/main" id="{0C607EF5-F0DB-BD4B-B5A8-C6DC5200C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9941" b="67113"/>
              <a:stretch/>
            </p:blipFill>
            <p:spPr>
              <a:xfrm>
                <a:off x="7638993" y="1221106"/>
                <a:ext cx="685204" cy="620459"/>
              </a:xfrm>
              <a:prstGeom prst="rect">
                <a:avLst/>
              </a:prstGeom>
            </p:spPr>
          </p:pic>
          <p:pic>
            <p:nvPicPr>
              <p:cNvPr id="86" name="Picture 8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FD20064-473B-0E49-B283-EB56D583D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70" t="23594" r="28962" b="42283"/>
              <a:stretch/>
            </p:blipFill>
            <p:spPr>
              <a:xfrm>
                <a:off x="8074085" y="939814"/>
                <a:ext cx="502823" cy="506218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134F729-CBB5-354F-8E6C-D18390F06C34}"/>
                </a:ext>
              </a:extLst>
            </p:cNvPr>
            <p:cNvGrpSpPr/>
            <p:nvPr/>
          </p:nvGrpSpPr>
          <p:grpSpPr>
            <a:xfrm>
              <a:off x="399747" y="2979075"/>
              <a:ext cx="2085805" cy="1476875"/>
              <a:chOff x="399747" y="2979075"/>
              <a:chExt cx="2085805" cy="1476875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D90221A-3647-B44A-82BD-F5C68B7A94A3}"/>
                  </a:ext>
                </a:extLst>
              </p:cNvPr>
              <p:cNvGrpSpPr/>
              <p:nvPr/>
            </p:nvGrpSpPr>
            <p:grpSpPr>
              <a:xfrm>
                <a:off x="399747" y="3285347"/>
                <a:ext cx="2085805" cy="1170603"/>
                <a:chOff x="399747" y="3408917"/>
                <a:chExt cx="2085805" cy="1170603"/>
              </a:xfrm>
            </p:grpSpPr>
            <p:sp>
              <p:nvSpPr>
                <p:cNvPr id="91" name="Content Placeholder 2">
                  <a:extLst>
                    <a:ext uri="{FF2B5EF4-FFF2-40B4-BE49-F238E27FC236}">
                      <a16:creationId xmlns:a16="http://schemas.microsoft.com/office/drawing/2014/main" id="{35809311-9F71-4840-8126-7A3B4CE9DD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7720" y="3408917"/>
                  <a:ext cx="1634573" cy="58795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None/>
                  </a:pPr>
                  <a:r>
                    <a:rPr lang="en-US" sz="1600" b="1" dirty="0">
                      <a:solidFill>
                        <a:schemeClr val="tx2"/>
                      </a:solidFill>
                      <a:cs typeface="Rubik" pitchFamily="2" charset="-79"/>
                    </a:rPr>
                    <a:t>explore to </a:t>
                  </a:r>
                  <a:r>
                    <a:rPr lang="en-US" sz="1600" b="1" dirty="0">
                      <a:solidFill>
                        <a:schemeClr val="accent2"/>
                      </a:solidFill>
                    </a:rPr>
                    <a:t>understand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A513D417-9F66-9D46-B39E-3D349C711750}"/>
                    </a:ext>
                  </a:extLst>
                </p:cNvPr>
                <p:cNvSpPr/>
                <p:nvPr/>
              </p:nvSpPr>
              <p:spPr>
                <a:xfrm>
                  <a:off x="399747" y="4025522"/>
                  <a:ext cx="2085805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We ask questions and listen </a:t>
                  </a:r>
                  <a:b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</a:b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to reveal goals, opportunities, </a:t>
                  </a:r>
                  <a:b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</a:b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and feasibility.</a:t>
                  </a:r>
                </a:p>
              </p:txBody>
            </p: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619DDE4-E121-D248-8372-9E557A49ACCF}"/>
                  </a:ext>
                </a:extLst>
              </p:cNvPr>
              <p:cNvSpPr/>
              <p:nvPr/>
            </p:nvSpPr>
            <p:spPr>
              <a:xfrm>
                <a:off x="1373838" y="2979075"/>
                <a:ext cx="200896" cy="2008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1352846-3870-4E48-9C83-DC6DAE7910A9}"/>
                </a:ext>
              </a:extLst>
            </p:cNvPr>
            <p:cNvGrpSpPr/>
            <p:nvPr/>
          </p:nvGrpSpPr>
          <p:grpSpPr>
            <a:xfrm>
              <a:off x="2695591" y="2815818"/>
              <a:ext cx="1876409" cy="1378603"/>
              <a:chOff x="2695591" y="2815818"/>
              <a:chExt cx="1876409" cy="1378603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CDBD48A-6B47-6343-A018-B0D02C59A18C}"/>
                  </a:ext>
                </a:extLst>
              </p:cNvPr>
              <p:cNvGrpSpPr/>
              <p:nvPr/>
            </p:nvGrpSpPr>
            <p:grpSpPr>
              <a:xfrm>
                <a:off x="2695591" y="3050198"/>
                <a:ext cx="1876409" cy="1144223"/>
                <a:chOff x="2630980" y="3271068"/>
                <a:chExt cx="1876409" cy="1144223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03587F96-D285-284F-ADB4-9F30905235AB}"/>
                    </a:ext>
                  </a:extLst>
                </p:cNvPr>
                <p:cNvSpPr/>
                <p:nvPr/>
              </p:nvSpPr>
              <p:spPr>
                <a:xfrm>
                  <a:off x="2630980" y="3861293"/>
                  <a:ext cx="1876409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We imagine new opportunities to prioritize value and build strategy.</a:t>
                  </a:r>
                </a:p>
              </p:txBody>
            </p:sp>
            <p:sp>
              <p:nvSpPr>
                <p:cNvPr id="97" name="Content Placeholder 2">
                  <a:extLst>
                    <a:ext uri="{FF2B5EF4-FFF2-40B4-BE49-F238E27FC236}">
                      <a16:creationId xmlns:a16="http://schemas.microsoft.com/office/drawing/2014/main" id="{16690D6A-087F-DC49-980A-76F3E2F5DF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98289" y="3271068"/>
                  <a:ext cx="1567377" cy="58795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sz="1600" b="1" dirty="0">
                      <a:solidFill>
                        <a:schemeClr val="tx2"/>
                      </a:solidFill>
                      <a:cs typeface="Rubik" pitchFamily="2" charset="-79"/>
                    </a:rPr>
                    <a:t>ideate to </a:t>
                  </a:r>
                  <a:br>
                    <a:rPr lang="en-US" sz="1600" b="1" dirty="0">
                      <a:solidFill>
                        <a:schemeClr val="tx2"/>
                      </a:solidFill>
                      <a:cs typeface="Rubik" pitchFamily="2" charset="-79"/>
                    </a:rPr>
                  </a:br>
                  <a:r>
                    <a:rPr lang="en-US" sz="1600" b="1" dirty="0">
                      <a:solidFill>
                        <a:schemeClr val="accent2"/>
                      </a:solidFill>
                    </a:rPr>
                    <a:t>define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1CA1BB4-0D09-C341-B779-173B7341E2D4}"/>
                  </a:ext>
                </a:extLst>
              </p:cNvPr>
              <p:cNvSpPr/>
              <p:nvPr/>
            </p:nvSpPr>
            <p:spPr>
              <a:xfrm>
                <a:off x="3489783" y="2815818"/>
                <a:ext cx="200896" cy="2008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48BBC0A-CC62-D942-8F1E-C1FD7D9C484B}"/>
                </a:ext>
              </a:extLst>
            </p:cNvPr>
            <p:cNvGrpSpPr/>
            <p:nvPr/>
          </p:nvGrpSpPr>
          <p:grpSpPr>
            <a:xfrm>
              <a:off x="4882486" y="2374734"/>
              <a:ext cx="1730954" cy="1432061"/>
              <a:chOff x="4882486" y="2374734"/>
              <a:chExt cx="1730954" cy="1432061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532FEB1-7E29-5449-AEFA-F449FABCBF99}"/>
                  </a:ext>
                </a:extLst>
              </p:cNvPr>
              <p:cNvGrpSpPr/>
              <p:nvPr/>
            </p:nvGrpSpPr>
            <p:grpSpPr>
              <a:xfrm>
                <a:off x="4882486" y="2593935"/>
                <a:ext cx="1730954" cy="1212860"/>
                <a:chOff x="4882486" y="2717505"/>
                <a:chExt cx="1730954" cy="1212860"/>
              </a:xfrm>
            </p:grpSpPr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id="{87EC44E2-0C7E-804C-A923-194FD1C2392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18448" y="2717505"/>
                  <a:ext cx="1659031" cy="642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sz="1600" b="1" dirty="0">
                      <a:solidFill>
                        <a:schemeClr val="tx2"/>
                      </a:solidFill>
                      <a:cs typeface="Rubik" pitchFamily="2" charset="-79"/>
                    </a:rPr>
                    <a:t>solve to </a:t>
                  </a:r>
                  <a:r>
                    <a:rPr lang="en-US" sz="1600" b="1" dirty="0">
                      <a:solidFill>
                        <a:schemeClr val="accent2"/>
                      </a:solidFill>
                    </a:rPr>
                    <a:t>deliver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E7E8ACE4-554F-F14E-AE82-8B1AE1F67EE3}"/>
                    </a:ext>
                  </a:extLst>
                </p:cNvPr>
                <p:cNvSpPr/>
                <p:nvPr/>
              </p:nvSpPr>
              <p:spPr>
                <a:xfrm>
                  <a:off x="4882486" y="3376367"/>
                  <a:ext cx="1730954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1219215">
                    <a:spcAft>
                      <a:spcPts val="1067"/>
                    </a:spcAft>
                  </a:pP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We design and build the experience to drive continuous value.</a:t>
                  </a:r>
                </a:p>
              </p:txBody>
            </p:sp>
          </p:grp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A63893E-B653-B845-BA67-F474040718B7}"/>
                  </a:ext>
                </a:extLst>
              </p:cNvPr>
              <p:cNvSpPr/>
              <p:nvPr/>
            </p:nvSpPr>
            <p:spPr>
              <a:xfrm>
                <a:off x="5664990" y="2374734"/>
                <a:ext cx="200896" cy="2008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BDCF879-832E-194B-AA6E-3D617F2A0760}"/>
                </a:ext>
              </a:extLst>
            </p:cNvPr>
            <p:cNvGrpSpPr/>
            <p:nvPr/>
          </p:nvGrpSpPr>
          <p:grpSpPr>
            <a:xfrm>
              <a:off x="6724057" y="1564681"/>
              <a:ext cx="1916907" cy="1490124"/>
              <a:chOff x="6724057" y="1564681"/>
              <a:chExt cx="1916907" cy="1490124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2C6A6B0-2555-B64E-AAC8-25DE66C0DDA3}"/>
                  </a:ext>
                </a:extLst>
              </p:cNvPr>
              <p:cNvGrpSpPr/>
              <p:nvPr/>
            </p:nvGrpSpPr>
            <p:grpSpPr>
              <a:xfrm>
                <a:off x="6724057" y="2041262"/>
                <a:ext cx="1916907" cy="1013543"/>
                <a:chOff x="6724057" y="2164832"/>
                <a:chExt cx="1916907" cy="1013543"/>
              </a:xfrm>
            </p:grpSpPr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id="{557D94B2-46BD-9448-BD8E-0ABDAA375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08760" y="2164832"/>
                  <a:ext cx="1547501" cy="70448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sz="1600" b="1" dirty="0">
                      <a:solidFill>
                        <a:schemeClr val="tx2"/>
                      </a:solidFill>
                      <a:cs typeface="Rubik" pitchFamily="2" charset="-79"/>
                    </a:rPr>
                    <a:t>measure to </a:t>
                  </a:r>
                  <a:r>
                    <a:rPr lang="en-US" sz="1600" b="1" dirty="0">
                      <a:solidFill>
                        <a:schemeClr val="accent2"/>
                      </a:solidFill>
                    </a:rPr>
                    <a:t>evolve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B608788-51AC-764F-9351-3F67D107CDBC}"/>
                    </a:ext>
                  </a:extLst>
                </p:cNvPr>
                <p:cNvSpPr/>
                <p:nvPr/>
              </p:nvSpPr>
              <p:spPr>
                <a:xfrm>
                  <a:off x="6724057" y="2778265"/>
                  <a:ext cx="191690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We evaluate success to identify new opportunities.</a:t>
                  </a:r>
                </a:p>
              </p:txBody>
            </p: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AD17486-0748-9741-A671-71FBB6EE43FD}"/>
                  </a:ext>
                </a:extLst>
              </p:cNvPr>
              <p:cNvSpPr/>
              <p:nvPr/>
            </p:nvSpPr>
            <p:spPr>
              <a:xfrm>
                <a:off x="7569266" y="1564681"/>
                <a:ext cx="200896" cy="2008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8" name="Triangle 107">
            <a:extLst>
              <a:ext uri="{FF2B5EF4-FFF2-40B4-BE49-F238E27FC236}">
                <a16:creationId xmlns:a16="http://schemas.microsoft.com/office/drawing/2014/main" id="{ACA0BCA3-BFB9-8240-ADE4-2C06670AA828}"/>
              </a:ext>
            </a:extLst>
          </p:cNvPr>
          <p:cNvSpPr/>
          <p:nvPr/>
        </p:nvSpPr>
        <p:spPr>
          <a:xfrm>
            <a:off x="5326602" y="4103968"/>
            <a:ext cx="3817398" cy="1039531"/>
          </a:xfrm>
          <a:prstGeom prst="triangle">
            <a:avLst>
              <a:gd name="adj" fmla="val 10000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6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516B74-3551-0C46-B38C-0B783721B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4656724" cy="3089669"/>
          </a:xfrm>
        </p:spPr>
        <p:txBody>
          <a:bodyPr/>
          <a:lstStyle/>
          <a:p>
            <a:r>
              <a:rPr lang="en-US" dirty="0"/>
              <a:t>Eric Richardson – BS EE, MS Computer Science</a:t>
            </a:r>
          </a:p>
          <a:p>
            <a:r>
              <a:rPr lang="en-US" dirty="0"/>
              <a:t>	Big Data Practice Director</a:t>
            </a:r>
          </a:p>
          <a:p>
            <a:r>
              <a:rPr lang="en-US" dirty="0"/>
              <a:t>	Using Hadoop since 0.20.2 (2010)</a:t>
            </a:r>
          </a:p>
          <a:p>
            <a:r>
              <a:rPr lang="en-US" dirty="0"/>
              <a:t>	Full time and At Scale since 2014</a:t>
            </a:r>
          </a:p>
          <a:p>
            <a:endParaRPr lang="en-US" dirty="0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D7E9D27-ED7D-5745-8D30-598F36AD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2922F3-8C9C-9D48-86BB-6B1B93F2B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F93AA9A-143D-1B47-B327-82D6160B9307}"/>
              </a:ext>
            </a:extLst>
          </p:cNvPr>
          <p:cNvSpPr txBox="1">
            <a:spLocks/>
          </p:cNvSpPr>
          <p:nvPr/>
        </p:nvSpPr>
        <p:spPr>
          <a:xfrm>
            <a:off x="579121" y="48577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b="0" i="0" kern="1200">
                <a:solidFill>
                  <a:schemeClr val="bg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4265781313"/>
      </p:ext>
    </p:extLst>
  </p:cSld>
  <p:clrMapOvr>
    <a:masterClrMapping/>
  </p:clrMapOvr>
</p:sld>
</file>

<file path=ppt/theme/theme1.xml><?xml version="1.0" encoding="utf-8"?>
<a:theme xmlns:a="http://schemas.openxmlformats.org/drawingml/2006/main" name="G2O_1">
  <a:themeElements>
    <a:clrScheme name="G2O">
      <a:dk1>
        <a:srgbClr val="415462"/>
      </a:dk1>
      <a:lt1>
        <a:srgbClr val="FFFFFF"/>
      </a:lt1>
      <a:dk2>
        <a:srgbClr val="44546A"/>
      </a:dk2>
      <a:lt2>
        <a:srgbClr val="758691"/>
      </a:lt2>
      <a:accent1>
        <a:srgbClr val="003765"/>
      </a:accent1>
      <a:accent2>
        <a:srgbClr val="FF7400"/>
      </a:accent2>
      <a:accent3>
        <a:srgbClr val="00B5E1"/>
      </a:accent3>
      <a:accent4>
        <a:srgbClr val="FFB81C"/>
      </a:accent4>
      <a:accent5>
        <a:srgbClr val="009C85"/>
      </a:accent5>
      <a:accent6>
        <a:srgbClr val="B6DA57"/>
      </a:accent6>
      <a:hlink>
        <a:srgbClr val="FF7400"/>
      </a:hlink>
      <a:folHlink>
        <a:srgbClr val="FF74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2o 2019 template (16-9)  -  Read-Only" id="{51E0FF44-65B0-E349-80F7-87F5B226A307}" vid="{0ADFEF74-FEA4-2048-9222-F568DF0E08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3818eee-2147-4ecd-9119-6e9dd52e681c">
      <Value>28</Value>
      <Value>27</Value>
    </TaxCatchAll>
    <h5fe767e46c4403fb88fd44136b5cdb9 xmlns="15ba5a78-281c-40e6-9323-50fd8dabc776">
      <Terms xmlns="http://schemas.microsoft.com/office/infopath/2007/PartnerControls">
        <TermInfo xmlns="http://schemas.microsoft.com/office/infopath/2007/PartnerControls">
          <TermName xmlns="http://schemas.microsoft.com/office/infopath/2007/PartnerControls">Brand Asset</TermName>
          <TermId xmlns="http://schemas.microsoft.com/office/infopath/2007/PartnerControls">36fe143f-076e-4aed-b66d-9df630eb32b1</TermId>
        </TermInfo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6a386252-986f-4832-a928-25110cb29425</TermId>
        </TermInfo>
      </Terms>
    </h5fe767e46c4403fb88fd44136b5cdb9>
    <k548ccbb4af2458c95bc990633e8cd87 xmlns="15ba5a78-281c-40e6-9323-50fd8dabc776">
      <Terms xmlns="http://schemas.microsoft.com/office/infopath/2007/PartnerControls"/>
    </k548ccbb4af2458c95bc990633e8cd87>
    <l0805ec358b14910aa5ef8ea70591bb9 xmlns="15ba5a78-281c-40e6-9323-50fd8dabc776">
      <Terms xmlns="http://schemas.microsoft.com/office/infopath/2007/PartnerControls"/>
    </l0805ec358b14910aa5ef8ea70591bb9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0602653B39DD48B550F80784E522D8" ma:contentTypeVersion="15" ma:contentTypeDescription="Create a new document." ma:contentTypeScope="" ma:versionID="00c262e59bda28c0e3f4fdb3ebb483c0">
  <xsd:schema xmlns:xsd="http://www.w3.org/2001/XMLSchema" xmlns:xs="http://www.w3.org/2001/XMLSchema" xmlns:p="http://schemas.microsoft.com/office/2006/metadata/properties" xmlns:ns2="15ba5a78-281c-40e6-9323-50fd8dabc776" xmlns:ns3="d3818eee-2147-4ecd-9119-6e9dd52e681c" targetNamespace="http://schemas.microsoft.com/office/2006/metadata/properties" ma:root="true" ma:fieldsID="ca747cd97c77c077ebdf0e1f72b33ad0" ns2:_="" ns3:_="">
    <xsd:import namespace="15ba5a78-281c-40e6-9323-50fd8dabc776"/>
    <xsd:import namespace="d3818eee-2147-4ecd-9119-6e9dd52e681c"/>
    <xsd:element name="properties">
      <xsd:complexType>
        <xsd:sequence>
          <xsd:element name="documentManagement">
            <xsd:complexType>
              <xsd:all>
                <xsd:element ref="ns2:h5fe767e46c4403fb88fd44136b5cdb9" minOccurs="0"/>
                <xsd:element ref="ns2:k548ccbb4af2458c95bc990633e8cd87" minOccurs="0"/>
                <xsd:element ref="ns2:l0805ec358b14910aa5ef8ea70591bb9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ba5a78-281c-40e6-9323-50fd8dabc776" elementFormDefault="qualified">
    <xsd:import namespace="http://schemas.microsoft.com/office/2006/documentManagement/types"/>
    <xsd:import namespace="http://schemas.microsoft.com/office/infopath/2007/PartnerControls"/>
    <xsd:element name="h5fe767e46c4403fb88fd44136b5cdb9" ma:index="11" nillable="true" ma:taxonomy="true" ma:internalName="h5fe767e46c4403fb88fd44136b5cdb9" ma:taxonomyFieldName="Category_x0020_3" ma:displayName="Asset Type" ma:readOnly="false" ma:default="" ma:fieldId="{15fe767e-46c4-403f-b88f-d44136b5cdb9}" ma:taxonomyMulti="true" ma:sspId="dac729ef-79a5-43ef-83f9-84580051a2bf" ma:termSetId="af90c94f-88fb-4958-8b0e-146641df16e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548ccbb4af2458c95bc990633e8cd87" ma:index="12" nillable="true" ma:taxonomy="true" ma:internalName="k548ccbb4af2458c95bc990633e8cd87" ma:taxonomyFieldName="Category_x0020_2" ma:displayName="Industry" ma:readOnly="false" ma:default="" ma:fieldId="{4548ccbb-4af2-458c-95bc-990633e8cd87}" ma:taxonomyMulti="true" ma:sspId="dac729ef-79a5-43ef-83f9-84580051a2bf" ma:termSetId="d1d63400-1343-46a3-8e1c-92d93874b90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805ec358b14910aa5ef8ea70591bb9" ma:index="13" nillable="true" ma:taxonomy="true" ma:internalName="l0805ec358b14910aa5ef8ea70591bb9" ma:taxonomyFieldName="Category_x0020_1" ma:displayName="Competency" ma:readOnly="false" ma:default="" ma:fieldId="{50805ec3-58b1-4910-aa5e-f8ea70591bb9}" ma:taxonomyMulti="true" ma:sspId="dac729ef-79a5-43ef-83f9-84580051a2bf" ma:termSetId="a48d9b23-7732-4ee6-a891-b6ca5290c5c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818eee-2147-4ecd-9119-6e9dd52e681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59b7342-5fbb-4964-991b-e2f25d223bcb}" ma:internalName="TaxCatchAll" ma:showField="CatchAllData" ma:web="d3818eee-2147-4ecd-9119-6e9dd52e68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278A64-043D-4C4A-921C-C786E3FE78FB}">
  <ds:schemaRefs>
    <ds:schemaRef ds:uri="http://schemas.microsoft.com/office/infopath/2007/PartnerControls"/>
    <ds:schemaRef ds:uri="http://purl.org/dc/elements/1.1/"/>
    <ds:schemaRef ds:uri="15ba5a78-281c-40e6-9323-50fd8dabc776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d3818eee-2147-4ecd-9119-6e9dd52e681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3CB3228-CBCF-4313-81AF-5C8C613F7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ba5a78-281c-40e6-9323-50fd8dabc776"/>
    <ds:schemaRef ds:uri="d3818eee-2147-4ecd-9119-6e9dd52e68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8845CB-50FE-47F2-82D0-38A03FD815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G2O_1</Template>
  <TotalTime>1160</TotalTime>
  <Words>4749</Words>
  <Application>Microsoft Macintosh PowerPoint</Application>
  <PresentationFormat>On-screen Show (16:9)</PresentationFormat>
  <Paragraphs>1022</Paragraphs>
  <Slides>69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Courier New</vt:lpstr>
      <vt:lpstr>Rubik</vt:lpstr>
      <vt:lpstr>Rubik Black</vt:lpstr>
      <vt:lpstr>Rubik Bold</vt:lpstr>
      <vt:lpstr>Rubik Light</vt:lpstr>
      <vt:lpstr>Times</vt:lpstr>
      <vt:lpstr>G2O_1</vt:lpstr>
      <vt:lpstr>introduction to hadoop</vt:lpstr>
      <vt:lpstr>hadoop essentials</vt:lpstr>
      <vt:lpstr>agenda</vt:lpstr>
      <vt:lpstr>agenda</vt:lpstr>
      <vt:lpstr>about g2o</vt:lpstr>
      <vt:lpstr>let’s collaborate to greatness</vt:lpstr>
      <vt:lpstr>we turn your goals 2 outcomes</vt:lpstr>
      <vt:lpstr>our approach</vt:lpstr>
      <vt:lpstr>about me</vt:lpstr>
      <vt:lpstr>PowerPoint Presentation</vt:lpstr>
      <vt:lpstr>agenda</vt:lpstr>
      <vt:lpstr>hadoop - history</vt:lpstr>
      <vt:lpstr>the core components</vt:lpstr>
      <vt:lpstr>related projects – all Apache projects except one</vt:lpstr>
      <vt:lpstr>special mention</vt:lpstr>
      <vt:lpstr>why was hadoop created?</vt:lpstr>
      <vt:lpstr>why would I use hadoop?</vt:lpstr>
      <vt:lpstr>agenda</vt:lpstr>
      <vt:lpstr>move the computation to the data rather than the data to the computation</vt:lpstr>
      <vt:lpstr>hdfs  hadoop distributed file system</vt:lpstr>
      <vt:lpstr>hdfs  components</vt:lpstr>
      <vt:lpstr>hdfs  hadoop distributed file system</vt:lpstr>
      <vt:lpstr>hdfs  hadoop distributed file system - writes</vt:lpstr>
      <vt:lpstr>hdfs  hadoop distributed file system – writes from outside the cluster</vt:lpstr>
      <vt:lpstr>hdfs  hadoop distributed file system - reads</vt:lpstr>
      <vt:lpstr>hdfs  hadoop distributed file system – reads from off cluster</vt:lpstr>
      <vt:lpstr>hdfs – namenode resilience</vt:lpstr>
      <vt:lpstr>agenda</vt:lpstr>
      <vt:lpstr>map function a.k.a. “apply to all”</vt:lpstr>
      <vt:lpstr>map examples  in java</vt:lpstr>
      <vt:lpstr>map examples  in java</vt:lpstr>
      <vt:lpstr>flatmap function a.k.a. "apply to all then flatten"</vt:lpstr>
      <vt:lpstr>flatMap example  in java</vt:lpstr>
      <vt:lpstr>flatmap</vt:lpstr>
      <vt:lpstr>reduce function</vt:lpstr>
      <vt:lpstr>reduce example  in java</vt:lpstr>
      <vt:lpstr>reduce example  in java</vt:lpstr>
      <vt:lpstr>PowerPoint Presentation</vt:lpstr>
      <vt:lpstr>reduce by key</vt:lpstr>
      <vt:lpstr>PowerPoint Presentation</vt:lpstr>
      <vt:lpstr>PowerPoint Presentation</vt:lpstr>
      <vt:lpstr>agenda</vt:lpstr>
      <vt:lpstr>map reduce</vt:lpstr>
      <vt:lpstr>map reduce for architects/managers/dumies</vt:lpstr>
      <vt:lpstr>so what is the big deal?</vt:lpstr>
      <vt:lpstr>drawbacks</vt:lpstr>
      <vt:lpstr>agenda</vt:lpstr>
      <vt:lpstr>yarn</vt:lpstr>
      <vt:lpstr>yarn  components</vt:lpstr>
      <vt:lpstr>yarn</vt:lpstr>
      <vt:lpstr>yarn</vt:lpstr>
      <vt:lpstr>yarn</vt:lpstr>
      <vt:lpstr>yarn</vt:lpstr>
      <vt:lpstr>yarn containers</vt:lpstr>
      <vt:lpstr>yarn ships with three schedulers</vt:lpstr>
      <vt:lpstr>yarn resilience</vt:lpstr>
      <vt:lpstr>questions?</vt:lpstr>
      <vt:lpstr>start your sandbox</vt:lpstr>
      <vt:lpstr>take a 15 minute break</vt:lpstr>
      <vt:lpstr>clone the git project</vt:lpstr>
      <vt:lpstr>host name resolution</vt:lpstr>
      <vt:lpstr>essential services</vt:lpstr>
      <vt:lpstr>get the data and the code to the cluster</vt:lpstr>
      <vt:lpstr>upload the data to hdfs</vt:lpstr>
      <vt:lpstr>create the map reduce job</vt:lpstr>
      <vt:lpstr>window #1 – ssh into the cluster</vt:lpstr>
      <vt:lpstr>window #2 - build the jar file and upload it to the cluster</vt:lpstr>
      <vt:lpstr>window #1 run the job, check output</vt:lpstr>
      <vt:lpstr>re-runs do not allow you to overwrite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hadoop</dc:title>
  <dc:creator>Eric Richardson</dc:creator>
  <cp:lastModifiedBy>Eric Richardson</cp:lastModifiedBy>
  <cp:revision>25</cp:revision>
  <dcterms:created xsi:type="dcterms:W3CDTF">2020-01-03T18:39:43Z</dcterms:created>
  <dcterms:modified xsi:type="dcterms:W3CDTF">2020-01-07T14:44:50Z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0x010100CD0602653B39DD48B550F80784E522D8</vt:lpwstr>
  </property>
  <property fmtid="{D5CDD505-2E9C-101B-9397-08002B2CF9AE}" pid="3" name="Category 3">
    <vt:lpwstr>27;#Brand Asset|36fe143f-076e-4aed-b66d-9df630eb32b1;#28;#Templates|6a386252-986f-4832-a928-25110cb29425</vt:lpwstr>
  </property>
  <property fmtid="{D5CDD505-2E9C-101B-9397-08002B2CF9AE}" pid="4" name="Category 1">
    <vt:lpwstr/>
  </property>
  <property fmtid="{D5CDD505-2E9C-101B-9397-08002B2CF9AE}" pid="5" name="Category 2">
    <vt:lpwstr/>
  </property>
</Properties>
</file>